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6" r:id="rId3"/>
    <p:sldId id="368" r:id="rId4"/>
    <p:sldId id="312" r:id="rId5"/>
    <p:sldId id="377" r:id="rId6"/>
    <p:sldId id="391" r:id="rId7"/>
    <p:sldId id="378" r:id="rId8"/>
    <p:sldId id="392" r:id="rId9"/>
    <p:sldId id="374" r:id="rId10"/>
    <p:sldId id="375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pos="7392" userDrawn="1">
          <p15:clr>
            <a:srgbClr val="A4A3A4"/>
          </p15:clr>
        </p15:guide>
        <p15:guide id="4" orient="horz" pos="4032" userDrawn="1">
          <p15:clr>
            <a:srgbClr val="A4A3A4"/>
          </p15:clr>
        </p15:guide>
        <p15:guide id="5" orient="horz" pos="112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orient="horz" pos="792" userDrawn="1">
          <p15:clr>
            <a:srgbClr val="A4A3A4"/>
          </p15:clr>
        </p15:guide>
        <p15:guide id="9" pos="2256" userDrawn="1">
          <p15:clr>
            <a:srgbClr val="A4A3A4"/>
          </p15:clr>
        </p15:guide>
        <p15:guide id="10" pos="6864" userDrawn="1">
          <p15:clr>
            <a:srgbClr val="A4A3A4"/>
          </p15:clr>
        </p15:guide>
        <p15:guide id="11" orient="horz" pos="1656" userDrawn="1">
          <p15:clr>
            <a:srgbClr val="A4A3A4"/>
          </p15:clr>
        </p15:guide>
        <p15:guide id="12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1C38"/>
    <a:srgbClr val="0B1E27"/>
    <a:srgbClr val="112D3B"/>
    <a:srgbClr val="266686"/>
    <a:srgbClr val="8BCDDB"/>
    <a:srgbClr val="2DCDF3"/>
    <a:srgbClr val="465B6A"/>
    <a:srgbClr val="C1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0484E-8BD7-42D4-806E-57A4E2B6DDEF}" v="5" dt="2026-04-08T14:16:24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5" autoAdjust="0"/>
    <p:restoredTop sz="84080" autoAdjust="0"/>
  </p:normalViewPr>
  <p:slideViewPr>
    <p:cSldViewPr snapToGrid="0">
      <p:cViewPr varScale="1">
        <p:scale>
          <a:sx n="134" d="100"/>
          <a:sy n="134" d="100"/>
        </p:scale>
        <p:origin x="1554" y="114"/>
      </p:cViewPr>
      <p:guideLst>
        <p:guide orient="horz" pos="240"/>
        <p:guide pos="336"/>
        <p:guide pos="7392"/>
        <p:guide orient="horz" pos="4032"/>
        <p:guide orient="horz" pos="1128"/>
        <p:guide orient="horz" pos="1392"/>
        <p:guide pos="3840"/>
        <p:guide orient="horz" pos="792"/>
        <p:guide pos="2256"/>
        <p:guide pos="6864"/>
        <p:guide orient="horz" pos="1656"/>
        <p:guide pos="5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err, Michael A." userId="91e8a432-bea8-44b3-b95e-be0eea8b2aa1" providerId="ADAL" clId="{30051C90-B9AA-4199-B7D3-836C539AB32B}"/>
    <pc:docChg chg="undo custSel addSld delSld modSld sldOrd">
      <pc:chgData name="Scherr, Michael A." userId="91e8a432-bea8-44b3-b95e-be0eea8b2aa1" providerId="ADAL" clId="{30051C90-B9AA-4199-B7D3-836C539AB32B}" dt="2026-04-08T14:16:24.968" v="3340" actId="20577"/>
      <pc:docMkLst>
        <pc:docMk/>
      </pc:docMkLst>
      <pc:sldChg chg="modSp mod">
        <pc:chgData name="Scherr, Michael A." userId="91e8a432-bea8-44b3-b95e-be0eea8b2aa1" providerId="ADAL" clId="{30051C90-B9AA-4199-B7D3-836C539AB32B}" dt="2026-04-08T13:43:24.453" v="2101" actId="313"/>
        <pc:sldMkLst>
          <pc:docMk/>
          <pc:sldMk cId="2186982464" sldId="256"/>
        </pc:sldMkLst>
        <pc:spChg chg="mod">
          <ac:chgData name="Scherr, Michael A." userId="91e8a432-bea8-44b3-b95e-be0eea8b2aa1" providerId="ADAL" clId="{30051C90-B9AA-4199-B7D3-836C539AB32B}" dt="2026-04-08T13:43:24.453" v="2101" actId="313"/>
          <ac:spMkLst>
            <pc:docMk/>
            <pc:sldMk cId="2186982464" sldId="256"/>
            <ac:spMk id="23" creationId="{017E8DE2-ADB8-184A-182C-9C5376CBA33A}"/>
          </ac:spMkLst>
        </pc:spChg>
        <pc:spChg chg="mod">
          <ac:chgData name="Scherr, Michael A." userId="91e8a432-bea8-44b3-b95e-be0eea8b2aa1" providerId="ADAL" clId="{30051C90-B9AA-4199-B7D3-836C539AB32B}" dt="2026-04-08T13:43:08.703" v="2066" actId="6549"/>
          <ac:spMkLst>
            <pc:docMk/>
            <pc:sldMk cId="2186982464" sldId="256"/>
            <ac:spMk id="27" creationId="{E9949228-810A-E691-6D1F-77EC21FE900C}"/>
          </ac:spMkLst>
        </pc:spChg>
      </pc:sldChg>
      <pc:sldChg chg="del">
        <pc:chgData name="Scherr, Michael A." userId="91e8a432-bea8-44b3-b95e-be0eea8b2aa1" providerId="ADAL" clId="{30051C90-B9AA-4199-B7D3-836C539AB32B}" dt="2026-04-08T13:53:06.422" v="2836" actId="47"/>
        <pc:sldMkLst>
          <pc:docMk/>
          <pc:sldMk cId="3315749968" sldId="263"/>
        </pc:sldMkLst>
      </pc:sldChg>
      <pc:sldChg chg="del">
        <pc:chgData name="Scherr, Michael A." userId="91e8a432-bea8-44b3-b95e-be0eea8b2aa1" providerId="ADAL" clId="{30051C90-B9AA-4199-B7D3-836C539AB32B}" dt="2026-04-08T13:53:18.259" v="2844" actId="47"/>
        <pc:sldMkLst>
          <pc:docMk/>
          <pc:sldMk cId="3685897379" sldId="276"/>
        </pc:sldMkLst>
      </pc:sldChg>
      <pc:sldChg chg="del">
        <pc:chgData name="Scherr, Michael A." userId="91e8a432-bea8-44b3-b95e-be0eea8b2aa1" providerId="ADAL" clId="{30051C90-B9AA-4199-B7D3-836C539AB32B}" dt="2026-04-08T13:53:21.310" v="2846" actId="47"/>
        <pc:sldMkLst>
          <pc:docMk/>
          <pc:sldMk cId="2976182704" sldId="281"/>
        </pc:sldMkLst>
      </pc:sldChg>
      <pc:sldChg chg="addSp delSp modSp mod ord">
        <pc:chgData name="Scherr, Michael A." userId="91e8a432-bea8-44b3-b95e-be0eea8b2aa1" providerId="ADAL" clId="{30051C90-B9AA-4199-B7D3-836C539AB32B}" dt="2026-04-08T13:49:21.394" v="2284"/>
        <pc:sldMkLst>
          <pc:docMk/>
          <pc:sldMk cId="2695947117" sldId="312"/>
        </pc:sldMkLst>
        <pc:spChg chg="add del mod">
          <ac:chgData name="Scherr, Michael A." userId="91e8a432-bea8-44b3-b95e-be0eea8b2aa1" providerId="ADAL" clId="{30051C90-B9AA-4199-B7D3-836C539AB32B}" dt="2026-04-08T13:48:56.916" v="2280" actId="255"/>
          <ac:spMkLst>
            <pc:docMk/>
            <pc:sldMk cId="2695947117" sldId="312"/>
            <ac:spMk id="99" creationId="{00000000-0000-0000-0000-000000000000}"/>
          </ac:spMkLst>
        </pc:spChg>
        <pc:spChg chg="del mod">
          <ac:chgData name="Scherr, Michael A." userId="91e8a432-bea8-44b3-b95e-be0eea8b2aa1" providerId="ADAL" clId="{30051C90-B9AA-4199-B7D3-836C539AB32B}" dt="2026-04-08T13:49:21.394" v="2284"/>
          <ac:spMkLst>
            <pc:docMk/>
            <pc:sldMk cId="2695947117" sldId="312"/>
            <ac:spMk id="101" creationId="{00000000-0000-0000-0000-000000000000}"/>
          </ac:spMkLst>
        </pc:spChg>
        <pc:picChg chg="add mod">
          <ac:chgData name="Scherr, Michael A." userId="91e8a432-bea8-44b3-b95e-be0eea8b2aa1" providerId="ADAL" clId="{30051C90-B9AA-4199-B7D3-836C539AB32B}" dt="2026-04-08T13:49:04.295" v="2282" actId="1076"/>
          <ac:picMkLst>
            <pc:docMk/>
            <pc:sldMk cId="2695947117" sldId="312"/>
            <ac:picMk id="4" creationId="{7BBF4A0A-DB87-1382-06D4-A846D3461EB7}"/>
          </ac:picMkLst>
        </pc:picChg>
      </pc:sldChg>
      <pc:sldChg chg="del">
        <pc:chgData name="Scherr, Michael A." userId="91e8a432-bea8-44b3-b95e-be0eea8b2aa1" providerId="ADAL" clId="{30051C90-B9AA-4199-B7D3-836C539AB32B}" dt="2026-04-08T13:53:14.142" v="2842" actId="47"/>
        <pc:sldMkLst>
          <pc:docMk/>
          <pc:sldMk cId="509137823" sldId="313"/>
        </pc:sldMkLst>
      </pc:sldChg>
      <pc:sldChg chg="modSp mod">
        <pc:chgData name="Scherr, Michael A." userId="91e8a432-bea8-44b3-b95e-be0eea8b2aa1" providerId="ADAL" clId="{30051C90-B9AA-4199-B7D3-836C539AB32B}" dt="2026-04-08T13:46:47.741" v="2272" actId="20577"/>
        <pc:sldMkLst>
          <pc:docMk/>
          <pc:sldMk cId="2379836604" sldId="368"/>
        </pc:sldMkLst>
        <pc:spChg chg="mod">
          <ac:chgData name="Scherr, Michael A." userId="91e8a432-bea8-44b3-b95e-be0eea8b2aa1" providerId="ADAL" clId="{30051C90-B9AA-4199-B7D3-836C539AB32B}" dt="2026-04-08T13:46:11.619" v="2267" actId="20577"/>
          <ac:spMkLst>
            <pc:docMk/>
            <pc:sldMk cId="2379836604" sldId="368"/>
            <ac:spMk id="2" creationId="{BEE2A757-2D17-1208-DEA2-87AD1391A284}"/>
          </ac:spMkLst>
        </pc:spChg>
        <pc:spChg chg="mod">
          <ac:chgData name="Scherr, Michael A." userId="91e8a432-bea8-44b3-b95e-be0eea8b2aa1" providerId="ADAL" clId="{30051C90-B9AA-4199-B7D3-836C539AB32B}" dt="2026-04-08T13:46:47.741" v="2272" actId="20577"/>
          <ac:spMkLst>
            <pc:docMk/>
            <pc:sldMk cId="2379836604" sldId="368"/>
            <ac:spMk id="6" creationId="{E8721E01-5F0D-AA42-7A57-7D88A6B6B87D}"/>
          </ac:spMkLst>
        </pc:spChg>
      </pc:sldChg>
      <pc:sldChg chg="addSp delSp modSp mod">
        <pc:chgData name="Scherr, Michael A." userId="91e8a432-bea8-44b3-b95e-be0eea8b2aa1" providerId="ADAL" clId="{30051C90-B9AA-4199-B7D3-836C539AB32B}" dt="2026-04-08T14:11:58.784" v="3240" actId="1076"/>
        <pc:sldMkLst>
          <pc:docMk/>
          <pc:sldMk cId="4186147011" sldId="374"/>
        </pc:sldMkLst>
        <pc:spChg chg="add del mod">
          <ac:chgData name="Scherr, Michael A." userId="91e8a432-bea8-44b3-b95e-be0eea8b2aa1" providerId="ADAL" clId="{30051C90-B9AA-4199-B7D3-836C539AB32B}" dt="2026-04-08T14:11:56.012" v="3239" actId="255"/>
          <ac:spMkLst>
            <pc:docMk/>
            <pc:sldMk cId="4186147011" sldId="374"/>
            <ac:spMk id="5" creationId="{6E09B144-5661-CD1A-05C0-8604384D0958}"/>
          </ac:spMkLst>
        </pc:spChg>
        <pc:spChg chg="del mod">
          <ac:chgData name="Scherr, Michael A." userId="91e8a432-bea8-44b3-b95e-be0eea8b2aa1" providerId="ADAL" clId="{30051C90-B9AA-4199-B7D3-836C539AB32B}" dt="2026-04-08T13:58:40.747" v="3226" actId="478"/>
          <ac:spMkLst>
            <pc:docMk/>
            <pc:sldMk cId="4186147011" sldId="374"/>
            <ac:spMk id="6" creationId="{F722AC19-09D8-C6E8-21A2-50E09E58DEB2}"/>
          </ac:spMkLst>
        </pc:spChg>
        <pc:picChg chg="mod">
          <ac:chgData name="Scherr, Michael A." userId="91e8a432-bea8-44b3-b95e-be0eea8b2aa1" providerId="ADAL" clId="{30051C90-B9AA-4199-B7D3-836C539AB32B}" dt="2026-04-08T14:11:58.784" v="3240" actId="1076"/>
          <ac:picMkLst>
            <pc:docMk/>
            <pc:sldMk cId="4186147011" sldId="374"/>
            <ac:picMk id="7" creationId="{79D686B2-0EF3-0B4D-A73D-07F1069B96B3}"/>
          </ac:picMkLst>
        </pc:picChg>
      </pc:sldChg>
      <pc:sldChg chg="modSp mod">
        <pc:chgData name="Scherr, Michael A." userId="91e8a432-bea8-44b3-b95e-be0eea8b2aa1" providerId="ADAL" clId="{30051C90-B9AA-4199-B7D3-836C539AB32B}" dt="2026-04-08T14:16:24.968" v="3340" actId="20577"/>
        <pc:sldMkLst>
          <pc:docMk/>
          <pc:sldMk cId="1507652832" sldId="375"/>
        </pc:sldMkLst>
        <pc:spChg chg="mod">
          <ac:chgData name="Scherr, Michael A." userId="91e8a432-bea8-44b3-b95e-be0eea8b2aa1" providerId="ADAL" clId="{30051C90-B9AA-4199-B7D3-836C539AB32B}" dt="2026-04-08T14:16:24.968" v="3340" actId="20577"/>
          <ac:spMkLst>
            <pc:docMk/>
            <pc:sldMk cId="1507652832" sldId="375"/>
            <ac:spMk id="5" creationId="{2DE80766-4B97-C358-B557-2F6592CA9FE0}"/>
          </ac:spMkLst>
        </pc:spChg>
        <pc:spChg chg="mod">
          <ac:chgData name="Scherr, Michael A." userId="91e8a432-bea8-44b3-b95e-be0eea8b2aa1" providerId="ADAL" clId="{30051C90-B9AA-4199-B7D3-836C539AB32B}" dt="2026-04-08T14:15:56.538" v="3336" actId="20577"/>
          <ac:spMkLst>
            <pc:docMk/>
            <pc:sldMk cId="1507652832" sldId="375"/>
            <ac:spMk id="183" creationId="{D62F65BA-F812-F7D6-CA81-3AB07DA96971}"/>
          </ac:spMkLst>
        </pc:spChg>
      </pc:sldChg>
      <pc:sldChg chg="modSp mod">
        <pc:chgData name="Scherr, Michael A." userId="91e8a432-bea8-44b3-b95e-be0eea8b2aa1" providerId="ADAL" clId="{30051C90-B9AA-4199-B7D3-836C539AB32B}" dt="2026-04-08T13:44:57.539" v="2247" actId="20577"/>
        <pc:sldMkLst>
          <pc:docMk/>
          <pc:sldMk cId="4036537700" sldId="376"/>
        </pc:sldMkLst>
        <pc:spChg chg="mod">
          <ac:chgData name="Scherr, Michael A." userId="91e8a432-bea8-44b3-b95e-be0eea8b2aa1" providerId="ADAL" clId="{30051C90-B9AA-4199-B7D3-836C539AB32B}" dt="2026-04-08T13:44:57.539" v="2247" actId="20577"/>
          <ac:spMkLst>
            <pc:docMk/>
            <pc:sldMk cId="4036537700" sldId="376"/>
            <ac:spMk id="10" creationId="{FB327E04-8ECE-B38A-D29F-B2EF1602FAB2}"/>
          </ac:spMkLst>
        </pc:spChg>
      </pc:sldChg>
      <pc:sldChg chg="modSp mod ord">
        <pc:chgData name="Scherr, Michael A." userId="91e8a432-bea8-44b3-b95e-be0eea8b2aa1" providerId="ADAL" clId="{30051C90-B9AA-4199-B7D3-836C539AB32B}" dt="2026-04-08T13:52:28.484" v="2807" actId="27107"/>
        <pc:sldMkLst>
          <pc:docMk/>
          <pc:sldMk cId="3455270225" sldId="377"/>
        </pc:sldMkLst>
        <pc:spChg chg="mod">
          <ac:chgData name="Scherr, Michael A." userId="91e8a432-bea8-44b3-b95e-be0eea8b2aa1" providerId="ADAL" clId="{30051C90-B9AA-4199-B7D3-836C539AB32B}" dt="2026-04-08T13:49:40.458" v="2306" actId="20577"/>
          <ac:spMkLst>
            <pc:docMk/>
            <pc:sldMk cId="3455270225" sldId="377"/>
            <ac:spMk id="182" creationId="{E3FE3FB1-D8E5-4217-2CEA-B90283ADAB54}"/>
          </ac:spMkLst>
        </pc:spChg>
        <pc:spChg chg="mod">
          <ac:chgData name="Scherr, Michael A." userId="91e8a432-bea8-44b3-b95e-be0eea8b2aa1" providerId="ADAL" clId="{30051C90-B9AA-4199-B7D3-836C539AB32B}" dt="2026-04-08T13:52:28.484" v="2807" actId="27107"/>
          <ac:spMkLst>
            <pc:docMk/>
            <pc:sldMk cId="3455270225" sldId="377"/>
            <ac:spMk id="183" creationId="{17F33773-CDD0-D686-B4EC-2069FB11B4A7}"/>
          </ac:spMkLst>
        </pc:spChg>
      </pc:sldChg>
      <pc:sldChg chg="addSp modSp mod">
        <pc:chgData name="Scherr, Michael A." userId="91e8a432-bea8-44b3-b95e-be0eea8b2aa1" providerId="ADAL" clId="{30051C90-B9AA-4199-B7D3-836C539AB32B}" dt="2026-04-08T14:13:19.558" v="3324" actId="1076"/>
        <pc:sldMkLst>
          <pc:docMk/>
          <pc:sldMk cId="3925089939" sldId="378"/>
        </pc:sldMkLst>
        <pc:spChg chg="mod">
          <ac:chgData name="Scherr, Michael A." userId="91e8a432-bea8-44b3-b95e-be0eea8b2aa1" providerId="ADAL" clId="{30051C90-B9AA-4199-B7D3-836C539AB32B}" dt="2026-04-08T14:12:10.631" v="3241" actId="1076"/>
          <ac:spMkLst>
            <pc:docMk/>
            <pc:sldMk cId="3925089939" sldId="378"/>
            <ac:spMk id="4" creationId="{5EE7CB19-D07D-6744-15EF-45A216F1AE16}"/>
          </ac:spMkLst>
        </pc:spChg>
        <pc:spChg chg="mod">
          <ac:chgData name="Scherr, Michael A." userId="91e8a432-bea8-44b3-b95e-be0eea8b2aa1" providerId="ADAL" clId="{30051C90-B9AA-4199-B7D3-836C539AB32B}" dt="2026-04-08T14:13:12.522" v="3321" actId="20577"/>
          <ac:spMkLst>
            <pc:docMk/>
            <pc:sldMk cId="3925089939" sldId="378"/>
            <ac:spMk id="5" creationId="{B2A64933-B1F5-559A-1EC9-48CCE1362D83}"/>
          </ac:spMkLst>
        </pc:spChg>
        <pc:picChg chg="add mod">
          <ac:chgData name="Scherr, Michael A." userId="91e8a432-bea8-44b3-b95e-be0eea8b2aa1" providerId="ADAL" clId="{30051C90-B9AA-4199-B7D3-836C539AB32B}" dt="2026-04-08T14:13:19.558" v="3324" actId="1076"/>
          <ac:picMkLst>
            <pc:docMk/>
            <pc:sldMk cId="3925089939" sldId="378"/>
            <ac:picMk id="8" creationId="{AE2E809B-E4F6-5368-3C54-1E1CD3E91E81}"/>
          </ac:picMkLst>
        </pc:picChg>
      </pc:sldChg>
      <pc:sldChg chg="del">
        <pc:chgData name="Scherr, Michael A." userId="91e8a432-bea8-44b3-b95e-be0eea8b2aa1" providerId="ADAL" clId="{30051C90-B9AA-4199-B7D3-836C539AB32B}" dt="2026-04-08T13:53:05.463" v="2835" actId="47"/>
        <pc:sldMkLst>
          <pc:docMk/>
          <pc:sldMk cId="407354126" sldId="380"/>
        </pc:sldMkLst>
      </pc:sldChg>
      <pc:sldChg chg="del">
        <pc:chgData name="Scherr, Michael A." userId="91e8a432-bea8-44b3-b95e-be0eea8b2aa1" providerId="ADAL" clId="{30051C90-B9AA-4199-B7D3-836C539AB32B}" dt="2026-04-08T13:53:07.553" v="2837" actId="47"/>
        <pc:sldMkLst>
          <pc:docMk/>
          <pc:sldMk cId="3559368444" sldId="381"/>
        </pc:sldMkLst>
      </pc:sldChg>
      <pc:sldChg chg="del">
        <pc:chgData name="Scherr, Michael A." userId="91e8a432-bea8-44b3-b95e-be0eea8b2aa1" providerId="ADAL" clId="{30051C90-B9AA-4199-B7D3-836C539AB32B}" dt="2026-04-08T13:53:08.873" v="2838" actId="47"/>
        <pc:sldMkLst>
          <pc:docMk/>
          <pc:sldMk cId="263789280" sldId="383"/>
        </pc:sldMkLst>
      </pc:sldChg>
      <pc:sldChg chg="del">
        <pc:chgData name="Scherr, Michael A." userId="91e8a432-bea8-44b3-b95e-be0eea8b2aa1" providerId="ADAL" clId="{30051C90-B9AA-4199-B7D3-836C539AB32B}" dt="2026-04-08T13:53:10.710" v="2839" actId="47"/>
        <pc:sldMkLst>
          <pc:docMk/>
          <pc:sldMk cId="2546985946" sldId="384"/>
        </pc:sldMkLst>
      </pc:sldChg>
      <pc:sldChg chg="del">
        <pc:chgData name="Scherr, Michael A." userId="91e8a432-bea8-44b3-b95e-be0eea8b2aa1" providerId="ADAL" clId="{30051C90-B9AA-4199-B7D3-836C539AB32B}" dt="2026-04-08T13:53:11.922" v="2840" actId="47"/>
        <pc:sldMkLst>
          <pc:docMk/>
          <pc:sldMk cId="3826793982" sldId="385"/>
        </pc:sldMkLst>
      </pc:sldChg>
      <pc:sldChg chg="del">
        <pc:chgData name="Scherr, Michael A." userId="91e8a432-bea8-44b3-b95e-be0eea8b2aa1" providerId="ADAL" clId="{30051C90-B9AA-4199-B7D3-836C539AB32B}" dt="2026-04-08T13:53:13.212" v="2841" actId="47"/>
        <pc:sldMkLst>
          <pc:docMk/>
          <pc:sldMk cId="2859282666" sldId="386"/>
        </pc:sldMkLst>
      </pc:sldChg>
      <pc:sldChg chg="del">
        <pc:chgData name="Scherr, Michael A." userId="91e8a432-bea8-44b3-b95e-be0eea8b2aa1" providerId="ADAL" clId="{30051C90-B9AA-4199-B7D3-836C539AB32B}" dt="2026-04-08T13:53:15.446" v="2843" actId="47"/>
        <pc:sldMkLst>
          <pc:docMk/>
          <pc:sldMk cId="3516453375" sldId="387"/>
        </pc:sldMkLst>
      </pc:sldChg>
      <pc:sldChg chg="del">
        <pc:chgData name="Scherr, Michael A." userId="91e8a432-bea8-44b3-b95e-be0eea8b2aa1" providerId="ADAL" clId="{30051C90-B9AA-4199-B7D3-836C539AB32B}" dt="2026-04-08T13:53:19.926" v="2845" actId="47"/>
        <pc:sldMkLst>
          <pc:docMk/>
          <pc:sldMk cId="1487938551" sldId="388"/>
        </pc:sldMkLst>
      </pc:sldChg>
      <pc:sldChg chg="addSp delSp modSp add mod">
        <pc:chgData name="Scherr, Michael A." userId="91e8a432-bea8-44b3-b95e-be0eea8b2aa1" providerId="ADAL" clId="{30051C90-B9AA-4199-B7D3-836C539AB32B}" dt="2026-04-08T14:15:42.514" v="3330" actId="1076"/>
        <pc:sldMkLst>
          <pc:docMk/>
          <pc:sldMk cId="2413976681" sldId="392"/>
        </pc:sldMkLst>
        <pc:spChg chg="mod">
          <ac:chgData name="Scherr, Michael A." userId="91e8a432-bea8-44b3-b95e-be0eea8b2aa1" providerId="ADAL" clId="{30051C90-B9AA-4199-B7D3-836C539AB32B}" dt="2026-04-08T14:14:53.578" v="3327" actId="6549"/>
          <ac:spMkLst>
            <pc:docMk/>
            <pc:sldMk cId="2413976681" sldId="392"/>
            <ac:spMk id="5" creationId="{55102F2C-2AF7-4CF1-3CC8-132D066C12AF}"/>
          </ac:spMkLst>
        </pc:spChg>
        <pc:picChg chg="del">
          <ac:chgData name="Scherr, Michael A." userId="91e8a432-bea8-44b3-b95e-be0eea8b2aa1" providerId="ADAL" clId="{30051C90-B9AA-4199-B7D3-836C539AB32B}" dt="2026-04-08T14:14:51.456" v="3326" actId="478"/>
          <ac:picMkLst>
            <pc:docMk/>
            <pc:sldMk cId="2413976681" sldId="392"/>
            <ac:picMk id="8" creationId="{BCAA59D1-D229-038A-29CA-38EC25F37E61}"/>
          </ac:picMkLst>
        </pc:picChg>
        <pc:picChg chg="add">
          <ac:chgData name="Scherr, Michael A." userId="91e8a432-bea8-44b3-b95e-be0eea8b2aa1" providerId="ADAL" clId="{30051C90-B9AA-4199-B7D3-836C539AB32B}" dt="2026-04-08T14:15:11.068" v="3328" actId="22"/>
          <ac:picMkLst>
            <pc:docMk/>
            <pc:sldMk cId="2413976681" sldId="392"/>
            <ac:picMk id="9" creationId="{7C46D757-CACF-9649-4D38-6F38E4C4B109}"/>
          </ac:picMkLst>
        </pc:picChg>
        <pc:picChg chg="add mod">
          <ac:chgData name="Scherr, Michael A." userId="91e8a432-bea8-44b3-b95e-be0eea8b2aa1" providerId="ADAL" clId="{30051C90-B9AA-4199-B7D3-836C539AB32B}" dt="2026-04-08T14:15:42.514" v="3330" actId="1076"/>
          <ac:picMkLst>
            <pc:docMk/>
            <pc:sldMk cId="2413976681" sldId="392"/>
            <ac:picMk id="11" creationId="{CAD20929-1B23-6722-8953-E0A72F795789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9:55:49.90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758.13464"/>
      <inkml:brushProperty name="anchorY" value="-981.00159"/>
      <inkml:brushProperty name="scaleFactor" value="0.5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9:55:49.90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758.13464"/>
      <inkml:brushProperty name="anchorY" value="-981.00159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0DE37-608B-487B-B190-E96EC6064F89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811E9-A35F-4C2C-B6CA-7939122B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0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7F9FA-32EA-5ECB-C510-1A06295A4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FFB75E-20DE-B428-D589-4F1E0474F2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D86A87-B7E1-EFB9-056F-DA432D36E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replace the photo from slide 7, use this slide and follow these steps:</a:t>
            </a:r>
          </a:p>
          <a:p>
            <a:pPr marL="0" indent="0">
              <a:buNone/>
            </a:pPr>
            <a:r>
              <a:rPr lang="en-US" dirty="0"/>
              <a:t>1.   Drag and drop or copy and paste your image into this slide</a:t>
            </a:r>
          </a:p>
          <a:p>
            <a:pPr marL="0" indent="0">
              <a:buNone/>
            </a:pPr>
            <a:r>
              <a:rPr lang="en-US" dirty="0"/>
              <a:t>2.   Right click your image and choose “Send to Back”</a:t>
            </a:r>
          </a:p>
          <a:p>
            <a:pPr marL="0" indent="0">
              <a:buNone/>
            </a:pPr>
            <a:r>
              <a:rPr lang="en-US" dirty="0"/>
              <a:t>3.   Position your image behind the shapes so that the shape is concealing the part of the image you want to show</a:t>
            </a:r>
          </a:p>
          <a:p>
            <a:pPr marL="0" indent="0">
              <a:buNone/>
            </a:pPr>
            <a:r>
              <a:rPr lang="en-US" dirty="0"/>
              <a:t>4.   Select your image (</a:t>
            </a:r>
            <a:r>
              <a:rPr lang="en-US" i="1" dirty="0"/>
              <a:t>make sure you select the image you want to ultimately show first</a:t>
            </a:r>
            <a:r>
              <a:rPr lang="en-US" dirty="0"/>
              <a:t>), then hold down shift and select the shape</a:t>
            </a:r>
          </a:p>
          <a:p>
            <a:pPr marL="0" indent="0">
              <a:buNone/>
            </a:pPr>
            <a:r>
              <a:rPr lang="en-US" dirty="0"/>
              <a:t>5.   With both selected, go to the tab “Shape Format” (top right of the ribbon)</a:t>
            </a:r>
          </a:p>
          <a:p>
            <a:pPr marL="0" indent="0">
              <a:buNone/>
            </a:pPr>
            <a:r>
              <a:rPr lang="en-US" dirty="0"/>
              <a:t>6.   With both still selected, at the bottom left of the ribbon, select “Merge Shapes” &gt; “Intersect”</a:t>
            </a:r>
          </a:p>
          <a:p>
            <a:r>
              <a:rPr lang="en-US" sz="1100" i="1" dirty="0"/>
              <a:t>*If you have any problems, reach out to Shiri!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2A6C1-F7CF-931F-2C71-583AEF609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811E9-A35F-4C2C-B6CA-7939122BE6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1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515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46386179-D5F8-DD9E-D132-C4BA73984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>
            <a:extLst>
              <a:ext uri="{FF2B5EF4-FFF2-40B4-BE49-F238E27FC236}">
                <a16:creationId xmlns:a16="http://schemas.microsoft.com/office/drawing/2014/main" id="{BB0B4EAB-542D-ECE2-34E0-31A5BD08C3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>
            <a:extLst>
              <a:ext uri="{FF2B5EF4-FFF2-40B4-BE49-F238E27FC236}">
                <a16:creationId xmlns:a16="http://schemas.microsoft.com/office/drawing/2014/main" id="{52B3F405-68F1-6CA2-AA9B-12A93A9BE9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24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A3B27-4D70-9F8B-F31F-9E66A63F5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C778D6-07EF-28A4-309E-6D174D244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611553-499A-D755-8461-B230BC3DD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replace the photo from slide 9, use this slide and follow these steps:</a:t>
            </a:r>
          </a:p>
          <a:p>
            <a:pPr marL="0" indent="0">
              <a:buNone/>
            </a:pPr>
            <a:r>
              <a:rPr lang="en-US" dirty="0"/>
              <a:t>1.   Drag and drop or copy and paste your image into this slide</a:t>
            </a:r>
          </a:p>
          <a:p>
            <a:pPr marL="0" indent="0">
              <a:buNone/>
            </a:pPr>
            <a:r>
              <a:rPr lang="en-US" dirty="0"/>
              <a:t>2.   Right click your image and choose “Send to Back”</a:t>
            </a:r>
          </a:p>
          <a:p>
            <a:pPr marL="0" indent="0">
              <a:buNone/>
            </a:pPr>
            <a:r>
              <a:rPr lang="en-US" dirty="0"/>
              <a:t>3.   Position your image behind the shapes so that the shape is concealing the part of the image you want to show</a:t>
            </a:r>
          </a:p>
          <a:p>
            <a:pPr marL="0" indent="0">
              <a:buNone/>
            </a:pPr>
            <a:r>
              <a:rPr lang="en-US" dirty="0"/>
              <a:t>4.   Select your image (</a:t>
            </a:r>
            <a:r>
              <a:rPr lang="en-US" i="1" dirty="0"/>
              <a:t>make sure you select the image you want to ultimately show first</a:t>
            </a:r>
            <a:r>
              <a:rPr lang="en-US" dirty="0"/>
              <a:t>), then hold down shift and select the shape</a:t>
            </a:r>
          </a:p>
          <a:p>
            <a:pPr marL="0" indent="0">
              <a:buNone/>
            </a:pPr>
            <a:r>
              <a:rPr lang="en-US" dirty="0"/>
              <a:t>5.   With both selected, go to the tab “Shape Format” (top right of the ribbon)</a:t>
            </a:r>
          </a:p>
          <a:p>
            <a:pPr marL="0" indent="0">
              <a:buNone/>
            </a:pPr>
            <a:r>
              <a:rPr lang="en-US" dirty="0"/>
              <a:t>6.   With both still selected, at the bottom left of the ribbon, select “Merge Shapes” &gt; “Intersect”</a:t>
            </a:r>
          </a:p>
          <a:p>
            <a:r>
              <a:rPr lang="en-US" sz="1100" i="1" dirty="0"/>
              <a:t>*If you have any problems, reach out to Shiri!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8E9F4-85CE-DC60-C269-E34564D8E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811E9-A35F-4C2C-B6CA-7939122BE6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10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954C0B3F-D190-AEA0-0199-62C62C0C9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>
            <a:extLst>
              <a:ext uri="{FF2B5EF4-FFF2-40B4-BE49-F238E27FC236}">
                <a16:creationId xmlns:a16="http://schemas.microsoft.com/office/drawing/2014/main" id="{E808B5D4-9A10-A41C-4456-87A57DA9AF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Talk about getting help with your books, </a:t>
            </a:r>
            <a:r>
              <a:rPr lang="en-US"/>
              <a:t>from a firm</a:t>
            </a:r>
            <a:endParaRPr/>
          </a:p>
        </p:txBody>
      </p:sp>
      <p:sp>
        <p:nvSpPr>
          <p:cNvPr id="176" name="Google Shape;176;p11:notes">
            <a:extLst>
              <a:ext uri="{FF2B5EF4-FFF2-40B4-BE49-F238E27FC236}">
                <a16:creationId xmlns:a16="http://schemas.microsoft.com/office/drawing/2014/main" id="{0AABEEC0-C0AC-5FC2-8998-C841C58787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78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headshot, follow these steps:</a:t>
            </a:r>
          </a:p>
          <a:p>
            <a:pPr marL="228600" indent="-228600">
              <a:buAutoNum type="arabicPeriod"/>
            </a:pPr>
            <a:r>
              <a:rPr lang="en-US" dirty="0"/>
              <a:t>Drag and drop or copy and paste your image into this slide</a:t>
            </a:r>
          </a:p>
          <a:p>
            <a:pPr marL="228600" indent="-228600">
              <a:buAutoNum type="arabicPeriod"/>
            </a:pPr>
            <a:r>
              <a:rPr lang="en-US" dirty="0"/>
              <a:t>Right click the grey circle and choose “Bring to Front”</a:t>
            </a:r>
          </a:p>
          <a:p>
            <a:pPr marL="228600" indent="-228600">
              <a:buAutoNum type="arabicPeriod"/>
            </a:pPr>
            <a:r>
              <a:rPr lang="en-US" dirty="0"/>
              <a:t>Position/resize your image behind the circle so that the circle shows your whole face </a:t>
            </a:r>
          </a:p>
          <a:p>
            <a:pPr marL="228600" indent="-228600">
              <a:buAutoNum type="arabicPeriod"/>
            </a:pPr>
            <a:r>
              <a:rPr lang="en-US" dirty="0"/>
              <a:t>Select your image, then hold down shift and select the grey circle</a:t>
            </a:r>
          </a:p>
          <a:p>
            <a:pPr marL="228600" indent="-228600">
              <a:buAutoNum type="arabicPeriod"/>
            </a:pPr>
            <a:r>
              <a:rPr lang="en-US" dirty="0"/>
              <a:t>With both selected, go to the tab “Shape Format” (top right of the ribbon)</a:t>
            </a:r>
          </a:p>
          <a:p>
            <a:pPr marL="228600" indent="-228600">
              <a:buAutoNum type="arabicPeriod"/>
            </a:pPr>
            <a:r>
              <a:rPr lang="en-US" dirty="0"/>
              <a:t>With both still selected, at the bottom of left of the ribbon, select “Merge Shapes” &gt; “Intersect”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811E9-A35F-4C2C-B6CA-7939122BE6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6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1982-6C04-2093-A34E-AC2B11980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70B88-5B25-EAF9-9722-897A04C5E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5743E-D889-D43B-04E8-B8090689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7C6-CB35-459F-A61E-5809D3F8E30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AFAC-D152-9170-E9E2-41566FE9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06B9-5EF2-8877-9D60-388CDFE4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69-67F9-491E-96AD-62AFB671E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0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9038-7C5D-53E6-2D07-4FA0C0C6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CF69A-0072-8C99-3449-EF1B1747C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F0860-2E7C-4845-BC8E-77266B47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7C6-CB35-459F-A61E-5809D3F8E30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5680B-4FB9-438E-1228-F9FF9513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C98D5-5981-7619-B64C-B98FA604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69-67F9-491E-96AD-62AFB671E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1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ABDDA5-8AFA-BB72-0C18-CA0AFCE9B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1D49F-A4ED-8104-B61D-64AF6EE02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F3E5D-7556-D336-9220-AE199DD7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7C6-CB35-459F-A61E-5809D3F8E30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F04FC-02C4-1006-E28B-92693E54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A3B0E-DA40-4AED-43EF-3810C6B8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69-67F9-491E-96AD-62AFB671E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7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AD16-60BD-2B73-E3DE-BC3CC1B6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32224-8142-99E6-4B69-D90C9B1F2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62F51-19E8-79A5-A1E2-FFC49F2DD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7C6-CB35-459F-A61E-5809D3F8E30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17F7C-8580-214E-84EC-CB0278EB3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0043D-D826-3804-AD7B-8E7AF5D3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69-67F9-491E-96AD-62AFB671E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2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AF43E-D32E-BEAE-0DAE-DCD2567B2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02BFA-28DA-1BE1-42C4-E87C9C79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CBD4A-0D67-F30A-8729-7700BA53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7C6-CB35-459F-A61E-5809D3F8E30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34089-1301-5FC3-B4DB-3445FA08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90B00-37BB-9D5D-BE8E-6639C33B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69-67F9-491E-96AD-62AFB671E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9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65A6-D9A2-FBC9-0A6D-4E6EEF24F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DA44-6A93-944B-0FF2-5F8B0AA4A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6640D-3EEB-320A-C592-90BFD38DE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240C5-1CD1-8D39-F3A1-7C3CC180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7C6-CB35-459F-A61E-5809D3F8E30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D5085-5179-F471-2146-EDD5A73B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756A6-887F-5A46-E65E-DCA10394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69-67F9-491E-96AD-62AFB671E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9491-B8AA-70F6-2ABA-81DB7B7C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2C719-6454-2F97-5636-A401A35D8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E2F40-77EB-5D5A-33C5-AD10A8CDF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FF29-D682-9538-A852-82E43FC60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37ED5-2FD8-97F1-B637-25D25F151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28547-2903-691F-A1DF-F73D67EB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7C6-CB35-459F-A61E-5809D3F8E30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03910-B309-ED02-E074-BB463F26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F45EF-84D3-74B4-E54A-BC8831BF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69-67F9-491E-96AD-62AFB671E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2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53B62-8469-5999-012E-23934504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0F9D6A-7EE8-4441-EDE1-8C29CA1F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7C6-CB35-459F-A61E-5809D3F8E30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80763-E87C-1395-413C-B623C255E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DE2EE-72F7-398A-32D4-26AB51BF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69-67F9-491E-96AD-62AFB671E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8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378FF-6189-2149-25AD-6C3E775F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7C6-CB35-459F-A61E-5809D3F8E30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90444C-712E-7149-BB39-ECAACC95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9E4EE-543D-58E4-4F6F-475A1BD5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69-67F9-491E-96AD-62AFB671E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4709-5EE7-D242-22F0-BDF0EC4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CFBFA-803D-A2FC-0A65-D46508E9F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06762-6EFC-F42E-6D03-6C7372D95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7D80C-EB01-F01D-90C0-A4B3B652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7C6-CB35-459F-A61E-5809D3F8E30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8F196-0A60-1256-E461-0195880B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F2C66-3638-3E06-7264-E9D35E11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69-67F9-491E-96AD-62AFB671E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2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B7A4-6EA0-CD2F-EBE3-19F07ED12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36CA2-22FF-B479-B919-BA3481F63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BC287-7039-83DD-6CF5-18BB97B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77F88-DAE1-3166-04DE-3CCF3FA2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7C6-CB35-459F-A61E-5809D3F8E30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0F9DF-C955-25C6-D552-A0414373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AE385-2AF3-C692-66E7-53C08443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69-67F9-491E-96AD-62AFB671E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1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00041-58E7-8E46-C6A0-3B6820FF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0E65C-D359-C877-F5B5-BEC6E73D4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D928D-6CAF-2959-2F4E-540E500CF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37C6-CB35-459F-A61E-5809D3F8E30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F4BCB-2D35-DA42-ACB4-7D0F24241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8025C-0375-665E-91C2-1C0EBF13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3D69-67F9-491E-96AD-62AFB671E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7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s://www.nd.gov/auditor/OG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d.gov/auditor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ndlegis.gov/cencode/t54c10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ustomXml" Target="../ink/ink1.xml"/><Relationship Id="rId4" Type="http://schemas.openxmlformats.org/officeDocument/2006/relationships/hyperlink" Target="https://www.nd.gov/auditor/form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www.nd.gov/auditor/annual-financial-review-que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3D941C2A-8DFF-AE49-6093-180C3970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18FAA9-DF1D-EC3D-D728-A9F3076F5C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13" y="973183"/>
            <a:ext cx="6199632" cy="61996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17E8DE2-ADB8-184A-182C-9C5376CBA33A}"/>
              </a:ext>
            </a:extLst>
          </p:cNvPr>
          <p:cNvSpPr txBox="1"/>
          <p:nvPr/>
        </p:nvSpPr>
        <p:spPr>
          <a:xfrm>
            <a:off x="830983" y="1717756"/>
            <a:ext cx="999744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spc="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Auditing Requirements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CA3680-80E5-8FF5-256E-0F706D2E698E}"/>
              </a:ext>
            </a:extLst>
          </p:cNvPr>
          <p:cNvCxnSpPr>
            <a:cxnSpLocks/>
          </p:cNvCxnSpPr>
          <p:nvPr/>
        </p:nvCxnSpPr>
        <p:spPr>
          <a:xfrm>
            <a:off x="914400" y="3137356"/>
            <a:ext cx="8054340" cy="0"/>
          </a:xfrm>
          <a:prstGeom prst="line">
            <a:avLst/>
          </a:prstGeom>
          <a:ln w="28575">
            <a:solidFill>
              <a:srgbClr val="C191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9949228-810A-E691-6D1F-77EC21FE900C}"/>
              </a:ext>
            </a:extLst>
          </p:cNvPr>
          <p:cNvSpPr txBox="1"/>
          <p:nvPr/>
        </p:nvSpPr>
        <p:spPr>
          <a:xfrm>
            <a:off x="830982" y="3329678"/>
            <a:ext cx="99974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pc="4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Mike Scherr, Local Government Audit Manager</a:t>
            </a:r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2A136D-4EBE-15A3-CF75-47D5A0ADC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23" y="282630"/>
            <a:ext cx="3675887" cy="12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8A4168A2-BBD6-E900-9E09-191C3E849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1" descr="A picture containing outdoor, cloudy&#10;&#10;Description automatically generated">
            <a:extLst>
              <a:ext uri="{FF2B5EF4-FFF2-40B4-BE49-F238E27FC236}">
                <a16:creationId xmlns:a16="http://schemas.microsoft.com/office/drawing/2014/main" id="{2FBEA0B8-0A88-A623-A839-99C3D18461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2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1">
            <a:extLst>
              <a:ext uri="{FF2B5EF4-FFF2-40B4-BE49-F238E27FC236}">
                <a16:creationId xmlns:a16="http://schemas.microsoft.com/office/drawing/2014/main" id="{996303EE-5E8B-6B86-F190-BF61F819570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121920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BAC404B-6702-52C1-4448-49D4CB73833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19050"/>
            <a:ext cx="3162306" cy="105410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>
            <a:extLst>
              <a:ext uri="{FF2B5EF4-FFF2-40B4-BE49-F238E27FC236}">
                <a16:creationId xmlns:a16="http://schemas.microsoft.com/office/drawing/2014/main" id="{7A195F81-7B64-8C7E-45B2-4BF11675A02B}"/>
              </a:ext>
            </a:extLst>
          </p:cNvPr>
          <p:cNvSpPr/>
          <p:nvPr/>
        </p:nvSpPr>
        <p:spPr>
          <a:xfrm>
            <a:off x="363347" y="1318509"/>
            <a:ext cx="11465306" cy="5155405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">
            <a:extLst>
              <a:ext uri="{FF2B5EF4-FFF2-40B4-BE49-F238E27FC236}">
                <a16:creationId xmlns:a16="http://schemas.microsoft.com/office/drawing/2014/main" id="{66820E05-CA33-2975-CCE8-63C6861640A4}"/>
              </a:ext>
            </a:extLst>
          </p:cNvPr>
          <p:cNvSpPr txBox="1"/>
          <p:nvPr/>
        </p:nvSpPr>
        <p:spPr>
          <a:xfrm>
            <a:off x="822959" y="1598668"/>
            <a:ext cx="1089798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B1E27"/>
                </a:solidFill>
                <a:latin typeface="Avenir"/>
                <a:ea typeface="Avenir"/>
                <a:cs typeface="Avenir"/>
                <a:sym typeface="Avenir"/>
              </a:rPr>
              <a:t>What if you’re past due? </a:t>
            </a:r>
            <a:endParaRPr dirty="0"/>
          </a:p>
        </p:txBody>
      </p:sp>
      <p:sp>
        <p:nvSpPr>
          <p:cNvPr id="183" name="Google Shape;183;p11">
            <a:extLst>
              <a:ext uri="{FF2B5EF4-FFF2-40B4-BE49-F238E27FC236}">
                <a16:creationId xmlns:a16="http://schemas.microsoft.com/office/drawing/2014/main" id="{D62F65BA-F812-F7D6-CA81-3AB07DA96971}"/>
              </a:ext>
            </a:extLst>
          </p:cNvPr>
          <p:cNvSpPr txBox="1"/>
          <p:nvPr/>
        </p:nvSpPr>
        <p:spPr>
          <a:xfrm>
            <a:off x="822959" y="2429624"/>
            <a:ext cx="1007745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432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C38"/>
                </a:solidFill>
                <a:latin typeface="Avenir"/>
                <a:ea typeface="Avenir"/>
                <a:cs typeface="Avenir"/>
                <a:sym typeface="Avenir"/>
              </a:rPr>
              <a:t>We’re here to help – contact our office!</a:t>
            </a:r>
          </a:p>
          <a:p>
            <a:pPr marL="73152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1C38"/>
                </a:solidFill>
                <a:latin typeface="Avenir"/>
                <a:ea typeface="Avenir"/>
                <a:cs typeface="Avenir"/>
                <a:sym typeface="Avenir"/>
              </a:rPr>
              <a:t>We will work with you to get current</a:t>
            </a:r>
          </a:p>
          <a:p>
            <a:pPr marL="73152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1C38"/>
                </a:solidFill>
                <a:latin typeface="Avenir"/>
                <a:ea typeface="Avenir"/>
                <a:cs typeface="Avenir"/>
                <a:sym typeface="Avenir"/>
              </a:rPr>
              <a:t>Schedule a free consultation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A3E6F9D4-848B-BE92-CC5A-E447B2A32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58" y="3824059"/>
            <a:ext cx="1889760" cy="557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E80766-4B97-C358-B557-2F6592CA9FE0}"/>
              </a:ext>
            </a:extLst>
          </p:cNvPr>
          <p:cNvSpPr txBox="1"/>
          <p:nvPr/>
        </p:nvSpPr>
        <p:spPr>
          <a:xfrm>
            <a:off x="893529" y="4468692"/>
            <a:ext cx="7751595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Free, one-hour virtual training series designed specifically for local government professionals handling accounting functions in small North Dakota governments. </a:t>
            </a:r>
          </a:p>
          <a:p>
            <a:pPr>
              <a:lnSpc>
                <a:spcPct val="150000"/>
              </a:lnSpc>
            </a:pPr>
            <a:r>
              <a:rPr lang="en-US" dirty="0">
                <a:hlinkClick r:id="rId7"/>
              </a:rPr>
              <a:t>https://www.nd.gov/auditor/OGG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sz="1800" dirty="0">
              <a:latin typeface="Avenir LT Std 55 Roman" panose="020B0503020203020204" pitchFamily="34" charset="0"/>
            </a:endParaRPr>
          </a:p>
        </p:txBody>
      </p:sp>
      <p:sp>
        <p:nvSpPr>
          <p:cNvPr id="6" name="Google Shape;182;p11">
            <a:extLst>
              <a:ext uri="{FF2B5EF4-FFF2-40B4-BE49-F238E27FC236}">
                <a16:creationId xmlns:a16="http://schemas.microsoft.com/office/drawing/2014/main" id="{BBE95CBE-260A-B679-51FA-2B4BD1967C82}"/>
              </a:ext>
            </a:extLst>
          </p:cNvPr>
          <p:cNvSpPr txBox="1"/>
          <p:nvPr/>
        </p:nvSpPr>
        <p:spPr>
          <a:xfrm>
            <a:off x="822958" y="3975866"/>
            <a:ext cx="108979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B1E27"/>
                </a:solidFill>
                <a:latin typeface="Avenir"/>
                <a:ea typeface="Avenir"/>
                <a:cs typeface="Avenir"/>
                <a:sym typeface="Avenir"/>
              </a:rPr>
              <a:t>The Learning Series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150765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Picture 4" descr="Where do I find more calming gifs like this? With a gradient/abstract  moving background. : r/gifs">
            <a:extLst>
              <a:ext uri="{FF2B5EF4-FFF2-40B4-BE49-F238E27FC236}">
                <a16:creationId xmlns:a16="http://schemas.microsoft.com/office/drawing/2014/main" id="{DB7DC7B7-0997-257D-6BE6-D8BE59B63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92" y="0"/>
            <a:ext cx="7834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0" name="TextBox 1079">
            <a:extLst>
              <a:ext uri="{FF2B5EF4-FFF2-40B4-BE49-F238E27FC236}">
                <a16:creationId xmlns:a16="http://schemas.microsoft.com/office/drawing/2014/main" id="{C9E2AED6-791D-14D1-DC66-CCAD038F4D7A}"/>
              </a:ext>
            </a:extLst>
          </p:cNvPr>
          <p:cNvSpPr txBox="1"/>
          <p:nvPr/>
        </p:nvSpPr>
        <p:spPr>
          <a:xfrm>
            <a:off x="71437" y="-187835"/>
            <a:ext cx="13073366" cy="8577384"/>
          </a:xfrm>
          <a:custGeom>
            <a:avLst/>
            <a:gdLst/>
            <a:ahLst/>
            <a:cxnLst/>
            <a:rect l="l" t="t" r="r" b="b"/>
            <a:pathLst>
              <a:path w="13073366" h="8577384">
                <a:moveTo>
                  <a:pt x="10429268" y="7101275"/>
                </a:moveTo>
                <a:lnTo>
                  <a:pt x="12127137" y="7101275"/>
                </a:lnTo>
                <a:lnTo>
                  <a:pt x="12127137" y="8152917"/>
                </a:lnTo>
                <a:lnTo>
                  <a:pt x="11278202" y="8577384"/>
                </a:lnTo>
                <a:lnTo>
                  <a:pt x="10429268" y="8152917"/>
                </a:lnTo>
                <a:close/>
                <a:moveTo>
                  <a:pt x="8535435" y="7101275"/>
                </a:moveTo>
                <a:lnTo>
                  <a:pt x="10233304" y="7101275"/>
                </a:lnTo>
                <a:lnTo>
                  <a:pt x="10233304" y="8116355"/>
                </a:lnTo>
                <a:lnTo>
                  <a:pt x="9384369" y="8540822"/>
                </a:lnTo>
                <a:lnTo>
                  <a:pt x="8535435" y="8116355"/>
                </a:lnTo>
                <a:close/>
                <a:moveTo>
                  <a:pt x="12217983" y="4980323"/>
                </a:moveTo>
                <a:lnTo>
                  <a:pt x="13066918" y="5404790"/>
                </a:lnTo>
                <a:lnTo>
                  <a:pt x="13066918" y="6525383"/>
                </a:lnTo>
                <a:lnTo>
                  <a:pt x="12217983" y="6949850"/>
                </a:lnTo>
                <a:lnTo>
                  <a:pt x="12192000" y="6936859"/>
                </a:lnTo>
                <a:lnTo>
                  <a:pt x="12192000" y="4993315"/>
                </a:lnTo>
                <a:close/>
                <a:moveTo>
                  <a:pt x="10363717" y="4946669"/>
                </a:moveTo>
                <a:lnTo>
                  <a:pt x="9514783" y="5371136"/>
                </a:lnTo>
                <a:lnTo>
                  <a:pt x="9514783" y="6491729"/>
                </a:lnTo>
                <a:lnTo>
                  <a:pt x="10363717" y="6916196"/>
                </a:lnTo>
                <a:lnTo>
                  <a:pt x="11212652" y="6491729"/>
                </a:lnTo>
                <a:lnTo>
                  <a:pt x="11212652" y="5371136"/>
                </a:lnTo>
                <a:close/>
                <a:moveTo>
                  <a:pt x="8470942" y="4916584"/>
                </a:moveTo>
                <a:lnTo>
                  <a:pt x="7622008" y="5341051"/>
                </a:lnTo>
                <a:lnTo>
                  <a:pt x="7622008" y="6461644"/>
                </a:lnTo>
                <a:lnTo>
                  <a:pt x="8470942" y="6886111"/>
                </a:lnTo>
                <a:lnTo>
                  <a:pt x="9319877" y="6461644"/>
                </a:lnTo>
                <a:lnTo>
                  <a:pt x="9319877" y="5341051"/>
                </a:lnTo>
                <a:close/>
                <a:moveTo>
                  <a:pt x="5789532" y="3961069"/>
                </a:moveTo>
                <a:cubicBezTo>
                  <a:pt x="5879374" y="3962736"/>
                  <a:pt x="5950458" y="3991414"/>
                  <a:pt x="6002785" y="4047103"/>
                </a:cubicBezTo>
                <a:cubicBezTo>
                  <a:pt x="6055111" y="4102792"/>
                  <a:pt x="6081843" y="4175488"/>
                  <a:pt x="6082983" y="4265190"/>
                </a:cubicBezTo>
                <a:cubicBezTo>
                  <a:pt x="6081843" y="4354892"/>
                  <a:pt x="6055111" y="4427588"/>
                  <a:pt x="6002785" y="4483277"/>
                </a:cubicBezTo>
                <a:cubicBezTo>
                  <a:pt x="5950458" y="4538966"/>
                  <a:pt x="5879374" y="4567644"/>
                  <a:pt x="5789532" y="4569312"/>
                </a:cubicBezTo>
                <a:cubicBezTo>
                  <a:pt x="5699688" y="4567644"/>
                  <a:pt x="5628603" y="4538966"/>
                  <a:pt x="5576276" y="4483277"/>
                </a:cubicBezTo>
                <a:cubicBezTo>
                  <a:pt x="5523949" y="4427588"/>
                  <a:pt x="5497215" y="4354892"/>
                  <a:pt x="5496076" y="4265190"/>
                </a:cubicBezTo>
                <a:cubicBezTo>
                  <a:pt x="5497215" y="4175488"/>
                  <a:pt x="5523949" y="4102792"/>
                  <a:pt x="5576276" y="4047103"/>
                </a:cubicBezTo>
                <a:cubicBezTo>
                  <a:pt x="5628603" y="3991414"/>
                  <a:pt x="5699688" y="3962736"/>
                  <a:pt x="5789532" y="3961069"/>
                </a:cubicBezTo>
                <a:close/>
                <a:moveTo>
                  <a:pt x="6435789" y="3793215"/>
                </a:moveTo>
                <a:lnTo>
                  <a:pt x="6435789" y="4373287"/>
                </a:lnTo>
                <a:cubicBezTo>
                  <a:pt x="6435845" y="4448176"/>
                  <a:pt x="6450833" y="4514685"/>
                  <a:pt x="6480754" y="4572814"/>
                </a:cubicBezTo>
                <a:cubicBezTo>
                  <a:pt x="6510675" y="4630943"/>
                  <a:pt x="6555192" y="4676702"/>
                  <a:pt x="6614305" y="4710089"/>
                </a:cubicBezTo>
                <a:cubicBezTo>
                  <a:pt x="6673418" y="4743477"/>
                  <a:pt x="6746791" y="4760504"/>
                  <a:pt x="6834423" y="4761169"/>
                </a:cubicBezTo>
                <a:cubicBezTo>
                  <a:pt x="6921617" y="4760504"/>
                  <a:pt x="6994676" y="4743477"/>
                  <a:pt x="7053599" y="4710089"/>
                </a:cubicBezTo>
                <a:cubicBezTo>
                  <a:pt x="7112523" y="4676702"/>
                  <a:pt x="7156925" y="4630943"/>
                  <a:pt x="7186805" y="4572814"/>
                </a:cubicBezTo>
                <a:cubicBezTo>
                  <a:pt x="7216685" y="4514685"/>
                  <a:pt x="7231657" y="4448176"/>
                  <a:pt x="7231722" y="4373287"/>
                </a:cubicBezTo>
                <a:lnTo>
                  <a:pt x="7231722" y="3793215"/>
                </a:lnTo>
                <a:lnTo>
                  <a:pt x="7023862" y="3793215"/>
                </a:lnTo>
                <a:lnTo>
                  <a:pt x="7023862" y="4365286"/>
                </a:lnTo>
                <a:cubicBezTo>
                  <a:pt x="7022806" y="4424543"/>
                  <a:pt x="7004907" y="4473049"/>
                  <a:pt x="6970166" y="4510804"/>
                </a:cubicBezTo>
                <a:cubicBezTo>
                  <a:pt x="6935424" y="4548559"/>
                  <a:pt x="6890176" y="4568061"/>
                  <a:pt x="6834423" y="4569312"/>
                </a:cubicBezTo>
                <a:cubicBezTo>
                  <a:pt x="6778030" y="4568061"/>
                  <a:pt x="6732392" y="4548559"/>
                  <a:pt x="6697512" y="4510804"/>
                </a:cubicBezTo>
                <a:cubicBezTo>
                  <a:pt x="6662631" y="4473049"/>
                  <a:pt x="6644676" y="4424543"/>
                  <a:pt x="6643648" y="4365286"/>
                </a:cubicBezTo>
                <a:lnTo>
                  <a:pt x="6643648" y="3793215"/>
                </a:lnTo>
                <a:close/>
                <a:moveTo>
                  <a:pt x="4341432" y="3793215"/>
                </a:moveTo>
                <a:lnTo>
                  <a:pt x="4696143" y="4334522"/>
                </a:lnTo>
                <a:lnTo>
                  <a:pt x="4696143" y="4737166"/>
                </a:lnTo>
                <a:lnTo>
                  <a:pt x="4904002" y="4737166"/>
                </a:lnTo>
                <a:lnTo>
                  <a:pt x="4904002" y="4334522"/>
                </a:lnTo>
                <a:lnTo>
                  <a:pt x="5258713" y="3793215"/>
                </a:lnTo>
                <a:lnTo>
                  <a:pt x="5012015" y="3793215"/>
                </a:lnTo>
                <a:lnTo>
                  <a:pt x="4800072" y="4146533"/>
                </a:lnTo>
                <a:lnTo>
                  <a:pt x="4600131" y="3793215"/>
                </a:lnTo>
                <a:close/>
                <a:moveTo>
                  <a:pt x="5789532" y="3769212"/>
                </a:moveTo>
                <a:cubicBezTo>
                  <a:pt x="5690439" y="3769728"/>
                  <a:pt x="5602752" y="3790161"/>
                  <a:pt x="5526469" y="3830513"/>
                </a:cubicBezTo>
                <a:cubicBezTo>
                  <a:pt x="5450187" y="3870864"/>
                  <a:pt x="5390280" y="3928037"/>
                  <a:pt x="5346752" y="4002031"/>
                </a:cubicBezTo>
                <a:cubicBezTo>
                  <a:pt x="5303224" y="4076025"/>
                  <a:pt x="5281044" y="4163745"/>
                  <a:pt x="5280216" y="4265190"/>
                </a:cubicBezTo>
                <a:cubicBezTo>
                  <a:pt x="5281044" y="4366635"/>
                  <a:pt x="5303224" y="4454355"/>
                  <a:pt x="5346752" y="4528349"/>
                </a:cubicBezTo>
                <a:cubicBezTo>
                  <a:pt x="5390280" y="4602344"/>
                  <a:pt x="5450187" y="4659517"/>
                  <a:pt x="5526469" y="4699868"/>
                </a:cubicBezTo>
                <a:cubicBezTo>
                  <a:pt x="5602752" y="4740219"/>
                  <a:pt x="5690439" y="4760653"/>
                  <a:pt x="5789532" y="4761169"/>
                </a:cubicBezTo>
                <a:cubicBezTo>
                  <a:pt x="5888621" y="4760653"/>
                  <a:pt x="5976308" y="4740219"/>
                  <a:pt x="6052590" y="4699868"/>
                </a:cubicBezTo>
                <a:cubicBezTo>
                  <a:pt x="6128872" y="4659517"/>
                  <a:pt x="6188778" y="4602344"/>
                  <a:pt x="6232307" y="4528349"/>
                </a:cubicBezTo>
                <a:cubicBezTo>
                  <a:pt x="6275835" y="4454355"/>
                  <a:pt x="6298014" y="4366635"/>
                  <a:pt x="6298843" y="4265190"/>
                </a:cubicBezTo>
                <a:cubicBezTo>
                  <a:pt x="6298014" y="4163745"/>
                  <a:pt x="6275835" y="4076025"/>
                  <a:pt x="6232307" y="4002031"/>
                </a:cubicBezTo>
                <a:cubicBezTo>
                  <a:pt x="6188778" y="3928037"/>
                  <a:pt x="6128872" y="3870864"/>
                  <a:pt x="6052590" y="3830513"/>
                </a:cubicBezTo>
                <a:cubicBezTo>
                  <a:pt x="5976308" y="3790161"/>
                  <a:pt x="5888621" y="3769728"/>
                  <a:pt x="5789532" y="3769212"/>
                </a:cubicBezTo>
                <a:close/>
                <a:moveTo>
                  <a:pt x="12192000" y="3746955"/>
                </a:moveTo>
                <a:lnTo>
                  <a:pt x="12213727" y="3757819"/>
                </a:lnTo>
                <a:lnTo>
                  <a:pt x="12213727" y="4878412"/>
                </a:lnTo>
                <a:lnTo>
                  <a:pt x="12192000" y="4889275"/>
                </a:lnTo>
                <a:close/>
                <a:moveTo>
                  <a:pt x="9472017" y="3296139"/>
                </a:moveTo>
                <a:lnTo>
                  <a:pt x="8623083" y="3720606"/>
                </a:lnTo>
                <a:lnTo>
                  <a:pt x="8623083" y="4841199"/>
                </a:lnTo>
                <a:lnTo>
                  <a:pt x="9472017" y="5265666"/>
                </a:lnTo>
                <a:lnTo>
                  <a:pt x="10320952" y="4841199"/>
                </a:lnTo>
                <a:lnTo>
                  <a:pt x="10320952" y="3720606"/>
                </a:lnTo>
                <a:close/>
                <a:moveTo>
                  <a:pt x="6626397" y="2467716"/>
                </a:moveTo>
                <a:lnTo>
                  <a:pt x="6742392" y="2761086"/>
                </a:lnTo>
                <a:lnTo>
                  <a:pt x="6511736" y="2761086"/>
                </a:lnTo>
                <a:close/>
                <a:moveTo>
                  <a:pt x="8320215" y="2193014"/>
                </a:moveTo>
                <a:lnTo>
                  <a:pt x="8320215" y="3136966"/>
                </a:lnTo>
                <a:lnTo>
                  <a:pt x="8528074" y="3136966"/>
                </a:lnTo>
                <a:lnTo>
                  <a:pt x="8528074" y="2688992"/>
                </a:lnTo>
                <a:lnTo>
                  <a:pt x="8912122" y="3136966"/>
                </a:lnTo>
                <a:lnTo>
                  <a:pt x="9202824" y="3136966"/>
                </a:lnTo>
                <a:lnTo>
                  <a:pt x="8746768" y="2631662"/>
                </a:lnTo>
                <a:lnTo>
                  <a:pt x="9166820" y="2193014"/>
                </a:lnTo>
                <a:lnTo>
                  <a:pt x="8894786" y="2193014"/>
                </a:lnTo>
                <a:lnTo>
                  <a:pt x="8528074" y="2584998"/>
                </a:lnTo>
                <a:lnTo>
                  <a:pt x="8528074" y="2193014"/>
                </a:lnTo>
                <a:close/>
                <a:moveTo>
                  <a:pt x="7226363" y="2193014"/>
                </a:moveTo>
                <a:lnTo>
                  <a:pt x="7226363" y="3136966"/>
                </a:lnTo>
                <a:lnTo>
                  <a:pt x="7434223" y="3136966"/>
                </a:lnTo>
                <a:lnTo>
                  <a:pt x="7434223" y="2465005"/>
                </a:lnTo>
                <a:lnTo>
                  <a:pt x="7436891" y="2465005"/>
                </a:lnTo>
                <a:lnTo>
                  <a:pt x="7849087" y="3136966"/>
                </a:lnTo>
                <a:lnTo>
                  <a:pt x="8120975" y="3136966"/>
                </a:lnTo>
                <a:lnTo>
                  <a:pt x="8120975" y="2193014"/>
                </a:lnTo>
                <a:lnTo>
                  <a:pt x="7913116" y="2193014"/>
                </a:lnTo>
                <a:lnTo>
                  <a:pt x="7913116" y="2848983"/>
                </a:lnTo>
                <a:lnTo>
                  <a:pt x="7910450" y="2848983"/>
                </a:lnTo>
                <a:lnTo>
                  <a:pt x="7508925" y="2193014"/>
                </a:lnTo>
                <a:close/>
                <a:moveTo>
                  <a:pt x="6546401" y="2193014"/>
                </a:moveTo>
                <a:lnTo>
                  <a:pt x="6138418" y="3136966"/>
                </a:lnTo>
                <a:lnTo>
                  <a:pt x="6367742" y="3136966"/>
                </a:lnTo>
                <a:lnTo>
                  <a:pt x="6446405" y="2936941"/>
                </a:lnTo>
                <a:lnTo>
                  <a:pt x="6813056" y="2936941"/>
                </a:lnTo>
                <a:lnTo>
                  <a:pt x="6894386" y="3136966"/>
                </a:lnTo>
                <a:lnTo>
                  <a:pt x="7129042" y="3136966"/>
                </a:lnTo>
                <a:lnTo>
                  <a:pt x="6718393" y="2193014"/>
                </a:lnTo>
                <a:close/>
                <a:moveTo>
                  <a:pt x="5226114" y="2193014"/>
                </a:moveTo>
                <a:lnTo>
                  <a:pt x="5226114" y="3136966"/>
                </a:lnTo>
                <a:lnTo>
                  <a:pt x="5433973" y="3136966"/>
                </a:lnTo>
                <a:lnTo>
                  <a:pt x="5433973" y="2728915"/>
                </a:lnTo>
                <a:lnTo>
                  <a:pt x="5838190" y="2728915"/>
                </a:lnTo>
                <a:lnTo>
                  <a:pt x="5838190" y="3136966"/>
                </a:lnTo>
                <a:lnTo>
                  <a:pt x="6046049" y="3136966"/>
                </a:lnTo>
                <a:lnTo>
                  <a:pt x="6046049" y="2193014"/>
                </a:lnTo>
                <a:lnTo>
                  <a:pt x="5838190" y="2193014"/>
                </a:lnTo>
                <a:lnTo>
                  <a:pt x="5838190" y="2545059"/>
                </a:lnTo>
                <a:lnTo>
                  <a:pt x="5433973" y="2545059"/>
                </a:lnTo>
                <a:lnTo>
                  <a:pt x="5433973" y="2193014"/>
                </a:lnTo>
                <a:close/>
                <a:moveTo>
                  <a:pt x="4377436" y="2193014"/>
                </a:moveTo>
                <a:lnTo>
                  <a:pt x="4377436" y="2376871"/>
                </a:lnTo>
                <a:lnTo>
                  <a:pt x="4646803" y="2376871"/>
                </a:lnTo>
                <a:lnTo>
                  <a:pt x="4646803" y="3136966"/>
                </a:lnTo>
                <a:lnTo>
                  <a:pt x="4854663" y="3136966"/>
                </a:lnTo>
                <a:lnTo>
                  <a:pt x="4854663" y="2376871"/>
                </a:lnTo>
                <a:lnTo>
                  <a:pt x="5124029" y="2376871"/>
                </a:lnTo>
                <a:lnTo>
                  <a:pt x="5124029" y="2193014"/>
                </a:lnTo>
                <a:close/>
                <a:moveTo>
                  <a:pt x="10418405" y="1671512"/>
                </a:moveTo>
                <a:lnTo>
                  <a:pt x="9569471" y="2095979"/>
                </a:lnTo>
                <a:lnTo>
                  <a:pt x="9569471" y="3216572"/>
                </a:lnTo>
                <a:lnTo>
                  <a:pt x="10418405" y="3641039"/>
                </a:lnTo>
                <a:lnTo>
                  <a:pt x="11267340" y="3216572"/>
                </a:lnTo>
                <a:lnTo>
                  <a:pt x="11267340" y="2095979"/>
                </a:lnTo>
                <a:close/>
                <a:moveTo>
                  <a:pt x="12224431" y="1666676"/>
                </a:moveTo>
                <a:lnTo>
                  <a:pt x="13073366" y="2091143"/>
                </a:lnTo>
                <a:lnTo>
                  <a:pt x="13073366" y="3211736"/>
                </a:lnTo>
                <a:lnTo>
                  <a:pt x="12224431" y="3636203"/>
                </a:lnTo>
                <a:lnTo>
                  <a:pt x="12192000" y="3619987"/>
                </a:lnTo>
                <a:lnTo>
                  <a:pt x="12192000" y="1682891"/>
                </a:lnTo>
                <a:close/>
                <a:moveTo>
                  <a:pt x="0" y="243275"/>
                </a:moveTo>
                <a:lnTo>
                  <a:pt x="10791652" y="243275"/>
                </a:lnTo>
                <a:lnTo>
                  <a:pt x="10429269" y="424467"/>
                </a:lnTo>
                <a:lnTo>
                  <a:pt x="10429269" y="1545060"/>
                </a:lnTo>
                <a:lnTo>
                  <a:pt x="11278203" y="1969527"/>
                </a:lnTo>
                <a:lnTo>
                  <a:pt x="12127138" y="1545060"/>
                </a:lnTo>
                <a:lnTo>
                  <a:pt x="12127138" y="424467"/>
                </a:lnTo>
                <a:lnTo>
                  <a:pt x="11764755" y="243275"/>
                </a:lnTo>
                <a:lnTo>
                  <a:pt x="12192000" y="243275"/>
                </a:lnTo>
                <a:lnTo>
                  <a:pt x="12192000" y="1682891"/>
                </a:lnTo>
                <a:lnTo>
                  <a:pt x="11375497" y="2091143"/>
                </a:lnTo>
                <a:lnTo>
                  <a:pt x="11375497" y="3211735"/>
                </a:lnTo>
                <a:lnTo>
                  <a:pt x="12192000" y="3619987"/>
                </a:lnTo>
                <a:lnTo>
                  <a:pt x="12192000" y="3746955"/>
                </a:lnTo>
                <a:lnTo>
                  <a:pt x="11364792" y="3333352"/>
                </a:lnTo>
                <a:lnTo>
                  <a:pt x="10515858" y="3757819"/>
                </a:lnTo>
                <a:lnTo>
                  <a:pt x="10515858" y="4878412"/>
                </a:lnTo>
                <a:lnTo>
                  <a:pt x="11364792" y="5302879"/>
                </a:lnTo>
                <a:lnTo>
                  <a:pt x="12192000" y="4889275"/>
                </a:lnTo>
                <a:lnTo>
                  <a:pt x="12192000" y="4993315"/>
                </a:lnTo>
                <a:lnTo>
                  <a:pt x="11369049" y="5404790"/>
                </a:lnTo>
                <a:lnTo>
                  <a:pt x="11369049" y="6525383"/>
                </a:lnTo>
                <a:lnTo>
                  <a:pt x="12192000" y="6936859"/>
                </a:lnTo>
                <a:lnTo>
                  <a:pt x="12192000" y="7101275"/>
                </a:lnTo>
                <a:lnTo>
                  <a:pt x="12127137" y="7101275"/>
                </a:lnTo>
                <a:lnTo>
                  <a:pt x="12127137" y="7032324"/>
                </a:lnTo>
                <a:lnTo>
                  <a:pt x="11278202" y="6607857"/>
                </a:lnTo>
                <a:lnTo>
                  <a:pt x="10429268" y="7032324"/>
                </a:lnTo>
                <a:lnTo>
                  <a:pt x="10429268" y="7101275"/>
                </a:lnTo>
                <a:lnTo>
                  <a:pt x="10233304" y="7101275"/>
                </a:lnTo>
                <a:lnTo>
                  <a:pt x="10233304" y="6995762"/>
                </a:lnTo>
                <a:lnTo>
                  <a:pt x="9384369" y="6571295"/>
                </a:lnTo>
                <a:lnTo>
                  <a:pt x="8535435" y="6995762"/>
                </a:lnTo>
                <a:lnTo>
                  <a:pt x="8535435" y="7101275"/>
                </a:lnTo>
                <a:lnTo>
                  <a:pt x="0" y="7101275"/>
                </a:lnTo>
                <a:close/>
                <a:moveTo>
                  <a:pt x="11278203" y="0"/>
                </a:moveTo>
                <a:lnTo>
                  <a:pt x="11764755" y="243275"/>
                </a:lnTo>
                <a:lnTo>
                  <a:pt x="10791652" y="243275"/>
                </a:lnTo>
                <a:close/>
              </a:path>
            </a:pathLst>
          </a:custGeom>
          <a:solidFill>
            <a:srgbClr val="0B1E2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0" b="1" dirty="0">
              <a:latin typeface="Avenir LT Std 65 Medium" panose="020B06030202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0C5B6-418D-8D97-32DE-FEBF844698B5}"/>
              </a:ext>
            </a:extLst>
          </p:cNvPr>
          <p:cNvSpPr txBox="1"/>
          <p:nvPr/>
        </p:nvSpPr>
        <p:spPr>
          <a:xfrm>
            <a:off x="0" y="4808280"/>
            <a:ext cx="3830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Mike Scherr - Audit Manager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venir Next LT Pro Demi" panose="020B07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9843BC1-6C55-E9CD-4361-15E922736754}"/>
              </a:ext>
            </a:extLst>
          </p:cNvPr>
          <p:cNvGrpSpPr/>
          <p:nvPr/>
        </p:nvGrpSpPr>
        <p:grpSpPr>
          <a:xfrm>
            <a:off x="419100" y="534544"/>
            <a:ext cx="3587415" cy="3566313"/>
            <a:chOff x="868680" y="335516"/>
            <a:chExt cx="3886200" cy="3863340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E3C4537C-C97C-6609-A843-330D4A69226E}"/>
                </a:ext>
              </a:extLst>
            </p:cNvPr>
            <p:cNvSpPr/>
            <p:nvPr/>
          </p:nvSpPr>
          <p:spPr>
            <a:xfrm>
              <a:off x="868680" y="335516"/>
              <a:ext cx="3863340" cy="3863340"/>
            </a:xfrm>
            <a:prstGeom prst="arc">
              <a:avLst/>
            </a:prstGeom>
            <a:ln w="38100">
              <a:gradFill>
                <a:gsLst>
                  <a:gs pos="57000">
                    <a:srgbClr val="8BCDDB"/>
                  </a:gs>
                  <a:gs pos="33000">
                    <a:srgbClr val="0B1E27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907B2BFC-D589-92DF-D3BF-6FECBC1AC07B}"/>
                </a:ext>
              </a:extLst>
            </p:cNvPr>
            <p:cNvSpPr/>
            <p:nvPr/>
          </p:nvSpPr>
          <p:spPr>
            <a:xfrm flipH="1" flipV="1">
              <a:off x="891540" y="335516"/>
              <a:ext cx="3863340" cy="3863340"/>
            </a:xfrm>
            <a:prstGeom prst="arc">
              <a:avLst/>
            </a:prstGeom>
            <a:ln w="38100">
              <a:gradFill>
                <a:gsLst>
                  <a:gs pos="34000">
                    <a:srgbClr val="0B1E27"/>
                  </a:gs>
                  <a:gs pos="59000">
                    <a:srgbClr val="8BCDD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20EA1C26-0C76-4F54-FFC4-CCA13A3FECF4}"/>
              </a:ext>
            </a:extLst>
          </p:cNvPr>
          <p:cNvGrpSpPr/>
          <p:nvPr/>
        </p:nvGrpSpPr>
        <p:grpSpPr>
          <a:xfrm>
            <a:off x="290190" y="5300556"/>
            <a:ext cx="2687589" cy="1292085"/>
            <a:chOff x="1718310" y="5002868"/>
            <a:chExt cx="2687589" cy="1292085"/>
          </a:xfrm>
        </p:grpSpPr>
        <p:pic>
          <p:nvPicPr>
            <p:cNvPr id="61" name="Picture 60" descr="Icon&#10;&#10;Description automatically generated">
              <a:extLst>
                <a:ext uri="{FF2B5EF4-FFF2-40B4-BE49-F238E27FC236}">
                  <a16:creationId xmlns:a16="http://schemas.microsoft.com/office/drawing/2014/main" id="{939451AA-6893-7793-51E1-A0F550480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324" y="5511751"/>
              <a:ext cx="274320" cy="274320"/>
            </a:xfrm>
            <a:prstGeom prst="rect">
              <a:avLst/>
            </a:prstGeom>
          </p:spPr>
        </p:pic>
        <p:pic>
          <p:nvPicPr>
            <p:cNvPr id="59" name="Picture 58" descr="Icon&#10;&#10;Description automatically generated">
              <a:extLst>
                <a:ext uri="{FF2B5EF4-FFF2-40B4-BE49-F238E27FC236}">
                  <a16:creationId xmlns:a16="http://schemas.microsoft.com/office/drawing/2014/main" id="{29EFD365-3459-A7FD-4E81-E6A429A17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310" y="5035598"/>
              <a:ext cx="365760" cy="365760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B9F6626-D5E0-DF22-E081-78B9CCA754CC}"/>
                </a:ext>
              </a:extLst>
            </p:cNvPr>
            <p:cNvGrpSpPr/>
            <p:nvPr/>
          </p:nvGrpSpPr>
          <p:grpSpPr>
            <a:xfrm>
              <a:off x="2112617" y="5002868"/>
              <a:ext cx="2293282" cy="1292085"/>
              <a:chOff x="7002711" y="4848561"/>
              <a:chExt cx="2293282" cy="129208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EB2108-6E7E-5062-EA42-DB2F0ABB42BC}"/>
                  </a:ext>
                </a:extLst>
              </p:cNvPr>
              <p:cNvSpPr txBox="1"/>
              <p:nvPr/>
            </p:nvSpPr>
            <p:spPr>
              <a:xfrm>
                <a:off x="7002711" y="4848561"/>
                <a:ext cx="2293282" cy="1292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701.328.9500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mascherr@nd.gov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nd.gov/auditor</a:t>
                </a:r>
              </a:p>
            </p:txBody>
          </p:sp>
          <p:sp>
            <p:nvSpPr>
              <p:cNvPr id="16" name="Rectangle 15">
                <a:hlinkClick r:id="rId6"/>
                <a:extLst>
                  <a:ext uri="{FF2B5EF4-FFF2-40B4-BE49-F238E27FC236}">
                    <a16:creationId xmlns:a16="http://schemas.microsoft.com/office/drawing/2014/main" id="{C1E05561-7EB0-C36F-B461-548464F4C161}"/>
                  </a:ext>
                </a:extLst>
              </p:cNvPr>
              <p:cNvSpPr/>
              <p:nvPr/>
            </p:nvSpPr>
            <p:spPr>
              <a:xfrm>
                <a:off x="7033260" y="5848277"/>
                <a:ext cx="1592580" cy="1494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3" name="Picture 62" descr="Icon&#10;&#10;Description automatically generated">
              <a:extLst>
                <a:ext uri="{FF2B5EF4-FFF2-40B4-BE49-F238E27FC236}">
                  <a16:creationId xmlns:a16="http://schemas.microsoft.com/office/drawing/2014/main" id="{0CC211C7-D539-BA1F-C6DA-9E3E24F3E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180" y="5896464"/>
              <a:ext cx="292608" cy="292608"/>
            </a:xfrm>
            <a:prstGeom prst="rect">
              <a:avLst/>
            </a:prstGeom>
          </p:spPr>
        </p:pic>
      </p:grp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88A28C1-66BC-CA6E-68FC-8BF1734D9A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98" y="1902247"/>
            <a:ext cx="2447856" cy="81595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0BC71E5-A353-E0F7-B715-9AEB571CEAA4}"/>
              </a:ext>
            </a:extLst>
          </p:cNvPr>
          <p:cNvGrpSpPr/>
          <p:nvPr/>
        </p:nvGrpSpPr>
        <p:grpSpPr>
          <a:xfrm>
            <a:off x="4443238" y="5333286"/>
            <a:ext cx="2687589" cy="1292085"/>
            <a:chOff x="1718310" y="5002868"/>
            <a:chExt cx="2687589" cy="1292085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6C070248-9AB2-04B6-BCCF-8F1271D37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324" y="5511751"/>
              <a:ext cx="274320" cy="274320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23E83D29-E4EB-4186-7FA1-7826E687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310" y="5035598"/>
              <a:ext cx="365760" cy="36576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858DA5B-7928-AA54-9FE0-20186BC5C4AE}"/>
                </a:ext>
              </a:extLst>
            </p:cNvPr>
            <p:cNvGrpSpPr/>
            <p:nvPr/>
          </p:nvGrpSpPr>
          <p:grpSpPr>
            <a:xfrm>
              <a:off x="2112617" y="5002868"/>
              <a:ext cx="2293282" cy="1292085"/>
              <a:chOff x="7002711" y="4848561"/>
              <a:chExt cx="2293282" cy="129208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3FAC72-38C5-6D74-640A-E259E6640871}"/>
                  </a:ext>
                </a:extLst>
              </p:cNvPr>
              <p:cNvSpPr txBox="1"/>
              <p:nvPr/>
            </p:nvSpPr>
            <p:spPr>
              <a:xfrm>
                <a:off x="7002711" y="4848561"/>
                <a:ext cx="2293282" cy="1292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701.328.9083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ogg@nd.gov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nd.gov/auditor</a:t>
                </a:r>
              </a:p>
            </p:txBody>
          </p:sp>
          <p:sp>
            <p:nvSpPr>
              <p:cNvPr id="21" name="Rectangle 20">
                <a:hlinkClick r:id="rId6"/>
                <a:extLst>
                  <a:ext uri="{FF2B5EF4-FFF2-40B4-BE49-F238E27FC236}">
                    <a16:creationId xmlns:a16="http://schemas.microsoft.com/office/drawing/2014/main" id="{F629C346-303E-7824-92B2-7D0D5A527B29}"/>
                  </a:ext>
                </a:extLst>
              </p:cNvPr>
              <p:cNvSpPr/>
              <p:nvPr/>
            </p:nvSpPr>
            <p:spPr>
              <a:xfrm>
                <a:off x="7033260" y="5848277"/>
                <a:ext cx="1592580" cy="1494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00CE0438-CE51-66B8-84A4-F59940473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180" y="5896464"/>
              <a:ext cx="292608" cy="292608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74A2241-21A6-0BF7-C7F5-B990683BF6CB}"/>
              </a:ext>
            </a:extLst>
          </p:cNvPr>
          <p:cNvSpPr txBox="1"/>
          <p:nvPr/>
        </p:nvSpPr>
        <p:spPr>
          <a:xfrm>
            <a:off x="3830178" y="4839202"/>
            <a:ext cx="3830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Office of Good Government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88D64-F596-50D1-D85C-DB0981CD8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review of asset 142958">
            <a:extLst>
              <a:ext uri="{FF2B5EF4-FFF2-40B4-BE49-F238E27FC236}">
                <a16:creationId xmlns:a16="http://schemas.microsoft.com/office/drawing/2014/main" id="{AF982882-2823-3DA7-1020-46017F9A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r="12973"/>
          <a:stretch>
            <a:fillRect/>
          </a:stretch>
        </p:blipFill>
        <p:spPr bwMode="auto">
          <a:xfrm>
            <a:off x="5577228" y="0"/>
            <a:ext cx="8321317" cy="6858000"/>
          </a:xfrm>
          <a:custGeom>
            <a:avLst/>
            <a:gdLst>
              <a:gd name="connsiteX0" fmla="*/ 6688349 w 8321317"/>
              <a:gd name="connsiteY0" fmla="*/ 3944963 h 6858000"/>
              <a:gd name="connsiteX1" fmla="*/ 7502041 w 8321317"/>
              <a:gd name="connsiteY1" fmla="*/ 4691778 h 6858000"/>
              <a:gd name="connsiteX2" fmla="*/ 7392801 w 8321317"/>
              <a:gd name="connsiteY2" fmla="*/ 5790818 h 6858000"/>
              <a:gd name="connsiteX3" fmla="*/ 4596495 w 8321317"/>
              <a:gd name="connsiteY3" fmla="*/ 6858000 h 6858000"/>
              <a:gd name="connsiteX4" fmla="*/ 607926 w 8321317"/>
              <a:gd name="connsiteY4" fmla="*/ 6858000 h 6858000"/>
              <a:gd name="connsiteX5" fmla="*/ 669139 w 8321317"/>
              <a:gd name="connsiteY5" fmla="*/ 6242134 h 6858000"/>
              <a:gd name="connsiteX6" fmla="*/ 7163946 w 8321317"/>
              <a:gd name="connsiteY6" fmla="*/ 1531645 h 6858000"/>
              <a:gd name="connsiteX7" fmla="*/ 7977636 w 8321317"/>
              <a:gd name="connsiteY7" fmla="*/ 2278460 h 6858000"/>
              <a:gd name="connsiteX8" fmla="*/ 7868398 w 8321317"/>
              <a:gd name="connsiteY8" fmla="*/ 3377499 h 6858000"/>
              <a:gd name="connsiteX9" fmla="*/ 1849187 w 8321317"/>
              <a:gd name="connsiteY9" fmla="*/ 5674672 h 6858000"/>
              <a:gd name="connsiteX10" fmla="*/ 1035496 w 8321317"/>
              <a:gd name="connsiteY10" fmla="*/ 4927857 h 6858000"/>
              <a:gd name="connsiteX11" fmla="*/ 1144734 w 8321317"/>
              <a:gd name="connsiteY11" fmla="*/ 3828816 h 6858000"/>
              <a:gd name="connsiteX12" fmla="*/ 5210810 w 8321317"/>
              <a:gd name="connsiteY12" fmla="*/ 0 h 6858000"/>
              <a:gd name="connsiteX13" fmla="*/ 8321317 w 8321317"/>
              <a:gd name="connsiteY13" fmla="*/ 0 h 6858000"/>
              <a:gd name="connsiteX14" fmla="*/ 8225482 w 8321317"/>
              <a:gd name="connsiteY14" fmla="*/ 964183 h 6858000"/>
              <a:gd name="connsiteX15" fmla="*/ 2206270 w 8321317"/>
              <a:gd name="connsiteY15" fmla="*/ 3261354 h 6858000"/>
              <a:gd name="connsiteX16" fmla="*/ 1392581 w 8321317"/>
              <a:gd name="connsiteY16" fmla="*/ 2514540 h 6858000"/>
              <a:gd name="connsiteX17" fmla="*/ 1501818 w 8321317"/>
              <a:gd name="connsiteY17" fmla="*/ 1415499 h 6858000"/>
              <a:gd name="connsiteX18" fmla="*/ 75159 w 8321317"/>
              <a:gd name="connsiteY18" fmla="*/ 0 h 6858000"/>
              <a:gd name="connsiteX19" fmla="*/ 4751899 w 8321317"/>
              <a:gd name="connsiteY19" fmla="*/ 0 h 6858000"/>
              <a:gd name="connsiteX20" fmla="*/ 813690 w 8321317"/>
              <a:gd name="connsiteY20" fmla="*/ 1502978 h 6858000"/>
              <a:gd name="connsiteX21" fmla="*/ 0 w 8321317"/>
              <a:gd name="connsiteY21" fmla="*/ 7561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321317" h="6858000">
                <a:moveTo>
                  <a:pt x="6688349" y="3944963"/>
                </a:moveTo>
                <a:lnTo>
                  <a:pt x="7502041" y="4691778"/>
                </a:lnTo>
                <a:lnTo>
                  <a:pt x="7392801" y="5790818"/>
                </a:lnTo>
                <a:lnTo>
                  <a:pt x="4596495" y="6858000"/>
                </a:lnTo>
                <a:lnTo>
                  <a:pt x="607926" y="6858000"/>
                </a:lnTo>
                <a:lnTo>
                  <a:pt x="669139" y="6242134"/>
                </a:lnTo>
                <a:close/>
                <a:moveTo>
                  <a:pt x="7163946" y="1531645"/>
                </a:moveTo>
                <a:lnTo>
                  <a:pt x="7977636" y="2278460"/>
                </a:lnTo>
                <a:lnTo>
                  <a:pt x="7868398" y="3377499"/>
                </a:lnTo>
                <a:lnTo>
                  <a:pt x="1849187" y="5674672"/>
                </a:lnTo>
                <a:lnTo>
                  <a:pt x="1035496" y="4927857"/>
                </a:lnTo>
                <a:lnTo>
                  <a:pt x="1144734" y="3828816"/>
                </a:lnTo>
                <a:close/>
                <a:moveTo>
                  <a:pt x="5210810" y="0"/>
                </a:moveTo>
                <a:lnTo>
                  <a:pt x="8321317" y="0"/>
                </a:lnTo>
                <a:lnTo>
                  <a:pt x="8225482" y="964183"/>
                </a:lnTo>
                <a:lnTo>
                  <a:pt x="2206270" y="3261354"/>
                </a:lnTo>
                <a:lnTo>
                  <a:pt x="1392581" y="2514540"/>
                </a:lnTo>
                <a:lnTo>
                  <a:pt x="1501818" y="1415499"/>
                </a:lnTo>
                <a:close/>
                <a:moveTo>
                  <a:pt x="75159" y="0"/>
                </a:moveTo>
                <a:lnTo>
                  <a:pt x="4751899" y="0"/>
                </a:lnTo>
                <a:lnTo>
                  <a:pt x="813690" y="1502978"/>
                </a:lnTo>
                <a:lnTo>
                  <a:pt x="0" y="75616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494700-1177-0240-F64D-9909CD1DD8A3}"/>
              </a:ext>
            </a:extLst>
          </p:cNvPr>
          <p:cNvSpPr txBox="1"/>
          <p:nvPr/>
        </p:nvSpPr>
        <p:spPr>
          <a:xfrm>
            <a:off x="449178" y="1603188"/>
            <a:ext cx="444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100" dirty="0">
                <a:solidFill>
                  <a:srgbClr val="0B1E27"/>
                </a:solidFill>
                <a:latin typeface="Avenir LT Std 55 Roman" panose="020B0503020203020204" pitchFamily="34" charset="0"/>
              </a:rPr>
              <a:t>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27E04-8ECE-B38A-D29F-B2EF1602FAB2}"/>
              </a:ext>
            </a:extLst>
          </p:cNvPr>
          <p:cNvSpPr txBox="1"/>
          <p:nvPr/>
        </p:nvSpPr>
        <p:spPr>
          <a:xfrm>
            <a:off x="431130" y="2452843"/>
            <a:ext cx="5829368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Avenir"/>
                <a:sym typeface="Avenir"/>
              </a:rPr>
              <a:t>N.D.C.C. 54-10-14 – Who Needs an Audit?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Avenir"/>
                <a:sym typeface="Avenir"/>
              </a:rPr>
              <a:t>Audit Services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Avenir"/>
                <a:sym typeface="Avenir"/>
              </a:rPr>
              <a:t>Single Audit Changes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Avenir"/>
                <a:sym typeface="Avenir"/>
              </a:rPr>
              <a:t>Annual Review Process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Avenir"/>
                <a:sym typeface="Avenir"/>
              </a:rPr>
              <a:t>Q&amp;A</a:t>
            </a:r>
          </a:p>
        </p:txBody>
      </p:sp>
      <p:pic>
        <p:nvPicPr>
          <p:cNvPr id="23" name="Picture 2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125680A-4E15-0D54-97A8-C1EB25173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2" y="290446"/>
            <a:ext cx="3258701" cy="108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3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30F7E3-0E63-5B88-69DB-70C6FDE6C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E2A757-2D17-1208-DEA2-87AD1391A284}"/>
              </a:ext>
            </a:extLst>
          </p:cNvPr>
          <p:cNvSpPr txBox="1"/>
          <p:nvPr/>
        </p:nvSpPr>
        <p:spPr>
          <a:xfrm>
            <a:off x="810484" y="1703294"/>
            <a:ext cx="4834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1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NDCC 54-10-14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C6DAC8B-3598-D833-1A3F-19C4662D7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4" y="282630"/>
            <a:ext cx="3675887" cy="1225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721E01-5F0D-AA42-7A57-7D88A6B6B87D}"/>
              </a:ext>
            </a:extLst>
          </p:cNvPr>
          <p:cNvSpPr txBox="1"/>
          <p:nvPr/>
        </p:nvSpPr>
        <p:spPr>
          <a:xfrm>
            <a:off x="799744" y="2729659"/>
            <a:ext cx="5499069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Auditing requirements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$2 million audit threshold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Financial statement audit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Annual Financial Review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venir LT Std 55 Roman" panose="020B0503020203020204" pitchFamily="34" charset="0"/>
                <a:hlinkClick r:id="rId4"/>
              </a:rPr>
              <a:t>https://ndlegis.gov/cencode/t54c10.pdf</a:t>
            </a:r>
            <a:endParaRPr lang="en-US" sz="24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0A058-EEB9-E3B6-2960-2D4A9174A53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13" y="973183"/>
            <a:ext cx="6199632" cy="61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3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44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921669" y="1350490"/>
            <a:ext cx="94037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spc="1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NDCC 54-10-14</a:t>
            </a:r>
          </a:p>
        </p:txBody>
      </p:sp>
      <p:pic>
        <p:nvPicPr>
          <p:cNvPr id="100" name="Google Shape;100;p2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484" y="282630"/>
            <a:ext cx="3675887" cy="12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 amt="10000"/>
          </a:blip>
          <a:srcRect/>
          <a:stretch/>
        </p:blipFill>
        <p:spPr>
          <a:xfrm>
            <a:off x="6298813" y="973183"/>
            <a:ext cx="6199632" cy="619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BF4A0A-DB87-1382-06D4-A846D3461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99" y="1885233"/>
            <a:ext cx="6004514" cy="486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4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43A868A8-39B7-B7F6-122E-AA7A5CA88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1" descr="A picture containing outdoor, cloudy&#10;&#10;Description automatically generated">
            <a:extLst>
              <a:ext uri="{FF2B5EF4-FFF2-40B4-BE49-F238E27FC236}">
                <a16:creationId xmlns:a16="http://schemas.microsoft.com/office/drawing/2014/main" id="{E8225E03-54D4-5C20-ABB1-06484AA233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2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1">
            <a:extLst>
              <a:ext uri="{FF2B5EF4-FFF2-40B4-BE49-F238E27FC236}">
                <a16:creationId xmlns:a16="http://schemas.microsoft.com/office/drawing/2014/main" id="{2599A113-D9E1-0DD9-AD75-901CF9DCE8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121920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BA21180-1B4F-0C12-443F-B80AD345259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19050"/>
            <a:ext cx="3162306" cy="105410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>
            <a:extLst>
              <a:ext uri="{FF2B5EF4-FFF2-40B4-BE49-F238E27FC236}">
                <a16:creationId xmlns:a16="http://schemas.microsoft.com/office/drawing/2014/main" id="{5CA82D44-8AA6-762A-6DCB-22F69EA659CC}"/>
              </a:ext>
            </a:extLst>
          </p:cNvPr>
          <p:cNvSpPr/>
          <p:nvPr/>
        </p:nvSpPr>
        <p:spPr>
          <a:xfrm>
            <a:off x="363347" y="1286270"/>
            <a:ext cx="11465306" cy="5155405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">
            <a:extLst>
              <a:ext uri="{FF2B5EF4-FFF2-40B4-BE49-F238E27FC236}">
                <a16:creationId xmlns:a16="http://schemas.microsoft.com/office/drawing/2014/main" id="{E3FE3FB1-D8E5-4217-2CEA-B90283ADAB54}"/>
              </a:ext>
            </a:extLst>
          </p:cNvPr>
          <p:cNvSpPr txBox="1"/>
          <p:nvPr/>
        </p:nvSpPr>
        <p:spPr>
          <a:xfrm>
            <a:off x="822958" y="1598668"/>
            <a:ext cx="933069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B1E27"/>
                </a:solidFill>
                <a:latin typeface="Avenir"/>
                <a:ea typeface="Avenir"/>
                <a:cs typeface="Avenir"/>
                <a:sym typeface="Avenir"/>
              </a:rPr>
              <a:t>Who needs an Audit?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11">
            <a:extLst>
              <a:ext uri="{FF2B5EF4-FFF2-40B4-BE49-F238E27FC236}">
                <a16:creationId xmlns:a16="http://schemas.microsoft.com/office/drawing/2014/main" id="{17F33773-CDD0-D686-B4EC-2069FB11B4A7}"/>
              </a:ext>
            </a:extLst>
          </p:cNvPr>
          <p:cNvSpPr txBox="1"/>
          <p:nvPr/>
        </p:nvSpPr>
        <p:spPr>
          <a:xfrm>
            <a:off x="770492" y="2463388"/>
            <a:ext cx="1007745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1C38"/>
                </a:solidFill>
                <a:latin typeface="Avenir"/>
                <a:ea typeface="Avenir"/>
                <a:cs typeface="Avenir"/>
                <a:sym typeface="Avenir"/>
              </a:rPr>
              <a:t>Are you an entity listed in NDCC 54-10-14?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C38"/>
                </a:solidFill>
                <a:latin typeface="Avenir"/>
                <a:ea typeface="Avenir"/>
                <a:cs typeface="Avenir"/>
                <a:sym typeface="Avenir"/>
              </a:rPr>
              <a:t>Do you have over $2,000,000 in annual receipts (revenues)?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1C38"/>
                </a:solidFill>
                <a:latin typeface="Avenir"/>
                <a:ea typeface="Avenir"/>
                <a:cs typeface="Avenir"/>
                <a:sym typeface="Avenir"/>
              </a:rPr>
              <a:t>Do you need a federal single audit?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1C38"/>
                </a:solidFill>
                <a:latin typeface="Avenir"/>
                <a:ea typeface="Avenir"/>
                <a:cs typeface="Avenir"/>
                <a:sym typeface="Avenir"/>
              </a:rPr>
              <a:t>Is legislation requiring you to get an audit?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1C38"/>
                </a:solidFill>
                <a:latin typeface="Avenir"/>
                <a:ea typeface="Avenir"/>
                <a:cs typeface="Avenir"/>
                <a:sym typeface="Avenir"/>
              </a:rPr>
              <a:t>Is an oversight agency or bonding requiring an audit?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1C38"/>
                </a:solidFill>
                <a:latin typeface="Avenir"/>
                <a:ea typeface="Avenir"/>
                <a:cs typeface="Avenir"/>
                <a:sym typeface="Avenir"/>
              </a:rPr>
              <a:t>If you answered yes to any of these, you will need an audit.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1C38"/>
                </a:solidFill>
                <a:latin typeface="Avenir"/>
                <a:ea typeface="Avenir"/>
                <a:cs typeface="Avenir"/>
                <a:sym typeface="Avenir"/>
              </a:rPr>
              <a:t>Any CPA firm can do your audit, not just the State Auditor’s Office.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1C38"/>
                </a:solidFill>
                <a:latin typeface="Avenir"/>
                <a:ea typeface="Avenir"/>
                <a:cs typeface="Avenir"/>
                <a:sym typeface="Avenir"/>
              </a:rPr>
              <a:t>Reach out to several firms to get best quote.</a:t>
            </a:r>
          </a:p>
        </p:txBody>
      </p:sp>
    </p:spTree>
    <p:extLst>
      <p:ext uri="{BB962C8B-B14F-4D97-AF65-F5344CB8AC3E}">
        <p14:creationId xmlns:p14="http://schemas.microsoft.com/office/powerpoint/2010/main" val="345527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459A5-45A5-7720-7C34-AF28195AC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484A9C1-224D-B774-25DB-2C9356D165C6}"/>
              </a:ext>
            </a:extLst>
          </p:cNvPr>
          <p:cNvSpPr txBox="1"/>
          <p:nvPr/>
        </p:nvSpPr>
        <p:spPr>
          <a:xfrm>
            <a:off x="450191" y="1602798"/>
            <a:ext cx="4438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>
                <a:solidFill>
                  <a:srgbClr val="0B1E27"/>
                </a:solidFill>
                <a:latin typeface="Avenir"/>
                <a:sym typeface="Avenir"/>
              </a:rPr>
              <a:t>Single Audit Requirement</a:t>
            </a:r>
            <a:endParaRPr lang="en-US" sz="4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9D8488-04DB-762B-A3F6-80887B2D051B}"/>
              </a:ext>
            </a:extLst>
          </p:cNvPr>
          <p:cNvSpPr txBox="1"/>
          <p:nvPr/>
        </p:nvSpPr>
        <p:spPr>
          <a:xfrm>
            <a:off x="411252" y="3398576"/>
            <a:ext cx="6696290" cy="23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LT Std 55 Roman" panose="020B0503020203020204" pitchFamily="34" charset="0"/>
              </a:rPr>
              <a:t>Audit of Federal expenditures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LT Std 55 Roman" panose="020B0503020203020204" pitchFamily="34" charset="0"/>
              </a:rPr>
              <a:t>750k threshold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LT Std 55 Roman" panose="020B0503020203020204" pitchFamily="34" charset="0"/>
              </a:rPr>
              <a:t>2025 threshold increase to $1 Million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LT Std 55 Roman" panose="020B0503020203020204" pitchFamily="34" charset="0"/>
              </a:rPr>
              <a:t>Periods ending Sep. 30, 2025 </a:t>
            </a:r>
          </a:p>
          <a:p>
            <a:pPr>
              <a:lnSpc>
                <a:spcPct val="150000"/>
              </a:lnSpc>
            </a:pPr>
            <a:endParaRPr lang="en-US" dirty="0">
              <a:latin typeface="Avenir LT Std 55 Roman" panose="020B0503020203020204" pitchFamily="34" charset="0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8649F62-E0D6-A100-6818-3ACEB5BD4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2" y="290446"/>
            <a:ext cx="3258701" cy="1086234"/>
          </a:xfrm>
          <a:prstGeom prst="rect">
            <a:avLst/>
          </a:prstGeom>
        </p:spPr>
      </p:pic>
      <p:pic>
        <p:nvPicPr>
          <p:cNvPr id="3" name="Picture 2" descr="Free Uplands National Park photo and picture">
            <a:extLst>
              <a:ext uri="{FF2B5EF4-FFF2-40B4-BE49-F238E27FC236}">
                <a16:creationId xmlns:a16="http://schemas.microsoft.com/office/drawing/2014/main" id="{05BD2805-6A3E-06C0-FBA9-B3ACDAEA1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9"/>
          <a:stretch>
            <a:fillRect/>
          </a:stretch>
        </p:blipFill>
        <p:spPr bwMode="auto">
          <a:xfrm>
            <a:off x="5088989" y="-30424"/>
            <a:ext cx="9164909" cy="6858000"/>
          </a:xfrm>
          <a:custGeom>
            <a:avLst/>
            <a:gdLst>
              <a:gd name="connsiteX0" fmla="*/ 5233931 w 9164909"/>
              <a:gd name="connsiteY0" fmla="*/ 4187045 h 6858000"/>
              <a:gd name="connsiteX1" fmla="*/ 6523477 w 9164909"/>
              <a:gd name="connsiteY1" fmla="*/ 4831819 h 6858000"/>
              <a:gd name="connsiteX2" fmla="*/ 6523477 w 9164909"/>
              <a:gd name="connsiteY2" fmla="*/ 6534426 h 6858000"/>
              <a:gd name="connsiteX3" fmla="*/ 5876330 w 9164909"/>
              <a:gd name="connsiteY3" fmla="*/ 6858000 h 6858000"/>
              <a:gd name="connsiteX4" fmla="*/ 4591531 w 9164909"/>
              <a:gd name="connsiteY4" fmla="*/ 6858000 h 6858000"/>
              <a:gd name="connsiteX5" fmla="*/ 3944383 w 9164909"/>
              <a:gd name="connsiteY5" fmla="*/ 6534426 h 6858000"/>
              <a:gd name="connsiteX6" fmla="*/ 3944383 w 9164909"/>
              <a:gd name="connsiteY6" fmla="*/ 4831819 h 6858000"/>
              <a:gd name="connsiteX7" fmla="*/ 7864429 w 9164909"/>
              <a:gd name="connsiteY7" fmla="*/ 4182656 h 6858000"/>
              <a:gd name="connsiteX8" fmla="*/ 9159829 w 9164909"/>
              <a:gd name="connsiteY8" fmla="*/ 4830357 h 6858000"/>
              <a:gd name="connsiteX9" fmla="*/ 9159827 w 9164909"/>
              <a:gd name="connsiteY9" fmla="*/ 6527110 h 6858000"/>
              <a:gd name="connsiteX10" fmla="*/ 8498047 w 9164909"/>
              <a:gd name="connsiteY10" fmla="*/ 6858000 h 6858000"/>
              <a:gd name="connsiteX11" fmla="*/ 7230808 w 9164909"/>
              <a:gd name="connsiteY11" fmla="*/ 6858000 h 6858000"/>
              <a:gd name="connsiteX12" fmla="*/ 6569027 w 9164909"/>
              <a:gd name="connsiteY12" fmla="*/ 6527109 h 6858000"/>
              <a:gd name="connsiteX13" fmla="*/ 6569027 w 9164909"/>
              <a:gd name="connsiteY13" fmla="*/ 4830356 h 6858000"/>
              <a:gd name="connsiteX14" fmla="*/ 2614125 w 9164909"/>
              <a:gd name="connsiteY14" fmla="*/ 4182655 h 6858000"/>
              <a:gd name="connsiteX15" fmla="*/ 3903671 w 9164909"/>
              <a:gd name="connsiteY15" fmla="*/ 4827429 h 6858000"/>
              <a:gd name="connsiteX16" fmla="*/ 3903671 w 9164909"/>
              <a:gd name="connsiteY16" fmla="*/ 6530036 h 6858000"/>
              <a:gd name="connsiteX17" fmla="*/ 3247744 w 9164909"/>
              <a:gd name="connsiteY17" fmla="*/ 6858000 h 6858000"/>
              <a:gd name="connsiteX18" fmla="*/ 1980505 w 9164909"/>
              <a:gd name="connsiteY18" fmla="*/ 6858000 h 6858000"/>
              <a:gd name="connsiteX19" fmla="*/ 1324578 w 9164909"/>
              <a:gd name="connsiteY19" fmla="*/ 6530036 h 6858000"/>
              <a:gd name="connsiteX20" fmla="*/ 1324578 w 9164909"/>
              <a:gd name="connsiteY20" fmla="*/ 4827429 h 6858000"/>
              <a:gd name="connsiteX21" fmla="*/ 6563791 w 9164909"/>
              <a:gd name="connsiteY21" fmla="*/ 1798365 h 6858000"/>
              <a:gd name="connsiteX22" fmla="*/ 7859191 w 9164909"/>
              <a:gd name="connsiteY22" fmla="*/ 2446066 h 6858000"/>
              <a:gd name="connsiteX23" fmla="*/ 7859191 w 9164909"/>
              <a:gd name="connsiteY23" fmla="*/ 4141757 h 6858000"/>
              <a:gd name="connsiteX24" fmla="*/ 6563791 w 9164909"/>
              <a:gd name="connsiteY24" fmla="*/ 4789457 h 6858000"/>
              <a:gd name="connsiteX25" fmla="*/ 5268389 w 9164909"/>
              <a:gd name="connsiteY25" fmla="*/ 4141756 h 6858000"/>
              <a:gd name="connsiteX26" fmla="*/ 5268389 w 9164909"/>
              <a:gd name="connsiteY26" fmla="*/ 2446066 h 6858000"/>
              <a:gd name="connsiteX27" fmla="*/ 3937405 w 9164909"/>
              <a:gd name="connsiteY27" fmla="*/ 1795189 h 6858000"/>
              <a:gd name="connsiteX28" fmla="*/ 5232805 w 9164909"/>
              <a:gd name="connsiteY28" fmla="*/ 2442890 h 6858000"/>
              <a:gd name="connsiteX29" fmla="*/ 5232805 w 9164909"/>
              <a:gd name="connsiteY29" fmla="*/ 4139642 h 6858000"/>
              <a:gd name="connsiteX30" fmla="*/ 3937405 w 9164909"/>
              <a:gd name="connsiteY30" fmla="*/ 4787343 h 6858000"/>
              <a:gd name="connsiteX31" fmla="*/ 2642004 w 9164909"/>
              <a:gd name="connsiteY31" fmla="*/ 4139642 h 6858000"/>
              <a:gd name="connsiteX32" fmla="*/ 2642004 w 9164909"/>
              <a:gd name="connsiteY32" fmla="*/ 2442890 h 6858000"/>
              <a:gd name="connsiteX33" fmla="*/ 1295401 w 9164909"/>
              <a:gd name="connsiteY33" fmla="*/ 1791487 h 6858000"/>
              <a:gd name="connsiteX34" fmla="*/ 2590801 w 9164909"/>
              <a:gd name="connsiteY34" fmla="*/ 2439188 h 6858000"/>
              <a:gd name="connsiteX35" fmla="*/ 2590801 w 9164909"/>
              <a:gd name="connsiteY35" fmla="*/ 4135940 h 6858000"/>
              <a:gd name="connsiteX36" fmla="*/ 1295401 w 9164909"/>
              <a:gd name="connsiteY36" fmla="*/ 4783641 h 6858000"/>
              <a:gd name="connsiteX37" fmla="*/ 0 w 9164909"/>
              <a:gd name="connsiteY37" fmla="*/ 4135940 h 6858000"/>
              <a:gd name="connsiteX38" fmla="*/ 0 w 9164909"/>
              <a:gd name="connsiteY38" fmla="*/ 2439188 h 6858000"/>
              <a:gd name="connsiteX39" fmla="*/ 6674252 w 9164909"/>
              <a:gd name="connsiteY39" fmla="*/ 0 h 6858000"/>
              <a:gd name="connsiteX40" fmla="*/ 9059684 w 9164909"/>
              <a:gd name="connsiteY40" fmla="*/ 0 h 6858000"/>
              <a:gd name="connsiteX41" fmla="*/ 9164909 w 9164909"/>
              <a:gd name="connsiteY41" fmla="*/ 52613 h 6858000"/>
              <a:gd name="connsiteX42" fmla="*/ 9164909 w 9164909"/>
              <a:gd name="connsiteY42" fmla="*/ 1746826 h 6858000"/>
              <a:gd name="connsiteX43" fmla="*/ 7866967 w 9164909"/>
              <a:gd name="connsiteY43" fmla="*/ 2395796 h 6858000"/>
              <a:gd name="connsiteX44" fmla="*/ 6569027 w 9164909"/>
              <a:gd name="connsiteY44" fmla="*/ 1746826 h 6858000"/>
              <a:gd name="connsiteX45" fmla="*/ 6569027 w 9164909"/>
              <a:gd name="connsiteY45" fmla="*/ 52613 h 6858000"/>
              <a:gd name="connsiteX46" fmla="*/ 4040178 w 9164909"/>
              <a:gd name="connsiteY46" fmla="*/ 0 h 6858000"/>
              <a:gd name="connsiteX47" fmla="*/ 6433070 w 9164909"/>
              <a:gd name="connsiteY47" fmla="*/ 0 h 6858000"/>
              <a:gd name="connsiteX48" fmla="*/ 6523477 w 9164909"/>
              <a:gd name="connsiteY48" fmla="*/ 45204 h 6858000"/>
              <a:gd name="connsiteX49" fmla="*/ 6523477 w 9164909"/>
              <a:gd name="connsiteY49" fmla="*/ 1750505 h 6858000"/>
              <a:gd name="connsiteX50" fmla="*/ 5236625 w 9164909"/>
              <a:gd name="connsiteY50" fmla="*/ 2393931 h 6858000"/>
              <a:gd name="connsiteX51" fmla="*/ 3949771 w 9164909"/>
              <a:gd name="connsiteY51" fmla="*/ 1750505 h 6858000"/>
              <a:gd name="connsiteX52" fmla="*/ 3949771 w 9164909"/>
              <a:gd name="connsiteY52" fmla="*/ 45204 h 6858000"/>
              <a:gd name="connsiteX53" fmla="*/ 1403353 w 9164909"/>
              <a:gd name="connsiteY53" fmla="*/ 0 h 6858000"/>
              <a:gd name="connsiteX54" fmla="*/ 3801480 w 9164909"/>
              <a:gd name="connsiteY54" fmla="*/ 0 h 6858000"/>
              <a:gd name="connsiteX55" fmla="*/ 3891963 w 9164909"/>
              <a:gd name="connsiteY55" fmla="*/ 45242 h 6858000"/>
              <a:gd name="connsiteX56" fmla="*/ 3891963 w 9164909"/>
              <a:gd name="connsiteY56" fmla="*/ 1747849 h 6858000"/>
              <a:gd name="connsiteX57" fmla="*/ 2602417 w 9164909"/>
              <a:gd name="connsiteY57" fmla="*/ 2392623 h 6858000"/>
              <a:gd name="connsiteX58" fmla="*/ 1312870 w 9164909"/>
              <a:gd name="connsiteY58" fmla="*/ 1747849 h 6858000"/>
              <a:gd name="connsiteX59" fmla="*/ 1312870 w 9164909"/>
              <a:gd name="connsiteY59" fmla="*/ 452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164909" h="6858000">
                <a:moveTo>
                  <a:pt x="5233931" y="4187045"/>
                </a:moveTo>
                <a:lnTo>
                  <a:pt x="6523477" y="4831819"/>
                </a:lnTo>
                <a:lnTo>
                  <a:pt x="6523477" y="6534426"/>
                </a:lnTo>
                <a:lnTo>
                  <a:pt x="5876330" y="6858000"/>
                </a:lnTo>
                <a:lnTo>
                  <a:pt x="4591531" y="6858000"/>
                </a:lnTo>
                <a:lnTo>
                  <a:pt x="3944383" y="6534426"/>
                </a:lnTo>
                <a:lnTo>
                  <a:pt x="3944383" y="4831819"/>
                </a:lnTo>
                <a:close/>
                <a:moveTo>
                  <a:pt x="7864429" y="4182656"/>
                </a:moveTo>
                <a:lnTo>
                  <a:pt x="9159829" y="4830357"/>
                </a:lnTo>
                <a:lnTo>
                  <a:pt x="9159827" y="6527110"/>
                </a:lnTo>
                <a:lnTo>
                  <a:pt x="8498047" y="6858000"/>
                </a:lnTo>
                <a:lnTo>
                  <a:pt x="7230808" y="6858000"/>
                </a:lnTo>
                <a:lnTo>
                  <a:pt x="6569027" y="6527109"/>
                </a:lnTo>
                <a:lnTo>
                  <a:pt x="6569027" y="4830356"/>
                </a:lnTo>
                <a:close/>
                <a:moveTo>
                  <a:pt x="2614125" y="4182655"/>
                </a:moveTo>
                <a:lnTo>
                  <a:pt x="3903671" y="4827429"/>
                </a:lnTo>
                <a:lnTo>
                  <a:pt x="3903671" y="6530036"/>
                </a:lnTo>
                <a:lnTo>
                  <a:pt x="3247744" y="6858000"/>
                </a:lnTo>
                <a:lnTo>
                  <a:pt x="1980505" y="6858000"/>
                </a:lnTo>
                <a:lnTo>
                  <a:pt x="1324578" y="6530036"/>
                </a:lnTo>
                <a:lnTo>
                  <a:pt x="1324578" y="4827429"/>
                </a:lnTo>
                <a:close/>
                <a:moveTo>
                  <a:pt x="6563791" y="1798365"/>
                </a:moveTo>
                <a:lnTo>
                  <a:pt x="7859191" y="2446066"/>
                </a:lnTo>
                <a:lnTo>
                  <a:pt x="7859191" y="4141757"/>
                </a:lnTo>
                <a:lnTo>
                  <a:pt x="6563791" y="4789457"/>
                </a:lnTo>
                <a:lnTo>
                  <a:pt x="5268389" y="4141756"/>
                </a:lnTo>
                <a:lnTo>
                  <a:pt x="5268389" y="2446066"/>
                </a:lnTo>
                <a:close/>
                <a:moveTo>
                  <a:pt x="3937405" y="1795189"/>
                </a:moveTo>
                <a:lnTo>
                  <a:pt x="5232805" y="2442890"/>
                </a:lnTo>
                <a:lnTo>
                  <a:pt x="5232805" y="4139642"/>
                </a:lnTo>
                <a:lnTo>
                  <a:pt x="3937405" y="4787343"/>
                </a:lnTo>
                <a:lnTo>
                  <a:pt x="2642004" y="4139642"/>
                </a:lnTo>
                <a:lnTo>
                  <a:pt x="2642004" y="2442890"/>
                </a:lnTo>
                <a:close/>
                <a:moveTo>
                  <a:pt x="1295401" y="1791487"/>
                </a:moveTo>
                <a:lnTo>
                  <a:pt x="2590801" y="2439188"/>
                </a:lnTo>
                <a:lnTo>
                  <a:pt x="2590801" y="4135940"/>
                </a:lnTo>
                <a:lnTo>
                  <a:pt x="1295401" y="4783641"/>
                </a:lnTo>
                <a:lnTo>
                  <a:pt x="0" y="4135940"/>
                </a:lnTo>
                <a:lnTo>
                  <a:pt x="0" y="2439188"/>
                </a:lnTo>
                <a:close/>
                <a:moveTo>
                  <a:pt x="6674252" y="0"/>
                </a:moveTo>
                <a:lnTo>
                  <a:pt x="9059684" y="0"/>
                </a:lnTo>
                <a:lnTo>
                  <a:pt x="9164909" y="52613"/>
                </a:lnTo>
                <a:lnTo>
                  <a:pt x="9164909" y="1746826"/>
                </a:lnTo>
                <a:lnTo>
                  <a:pt x="7866967" y="2395796"/>
                </a:lnTo>
                <a:lnTo>
                  <a:pt x="6569027" y="1746826"/>
                </a:lnTo>
                <a:lnTo>
                  <a:pt x="6569027" y="52613"/>
                </a:lnTo>
                <a:close/>
                <a:moveTo>
                  <a:pt x="4040178" y="0"/>
                </a:moveTo>
                <a:lnTo>
                  <a:pt x="6433070" y="0"/>
                </a:lnTo>
                <a:lnTo>
                  <a:pt x="6523477" y="45204"/>
                </a:lnTo>
                <a:lnTo>
                  <a:pt x="6523477" y="1750505"/>
                </a:lnTo>
                <a:lnTo>
                  <a:pt x="5236625" y="2393931"/>
                </a:lnTo>
                <a:lnTo>
                  <a:pt x="3949771" y="1750505"/>
                </a:lnTo>
                <a:lnTo>
                  <a:pt x="3949771" y="45204"/>
                </a:lnTo>
                <a:close/>
                <a:moveTo>
                  <a:pt x="1403353" y="0"/>
                </a:moveTo>
                <a:lnTo>
                  <a:pt x="3801480" y="0"/>
                </a:lnTo>
                <a:lnTo>
                  <a:pt x="3891963" y="45242"/>
                </a:lnTo>
                <a:lnTo>
                  <a:pt x="3891963" y="1747849"/>
                </a:lnTo>
                <a:lnTo>
                  <a:pt x="2602417" y="2392623"/>
                </a:lnTo>
                <a:lnTo>
                  <a:pt x="1312870" y="1747849"/>
                </a:lnTo>
                <a:lnTo>
                  <a:pt x="1312870" y="4524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1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CE2C9-B925-55D6-30CF-ED0062BE0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2645A0-5B56-1CB4-88AA-C27679309A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/>
          <a:stretch/>
        </p:blipFill>
        <p:spPr>
          <a:xfrm>
            <a:off x="0" y="19050"/>
            <a:ext cx="12192000" cy="962025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181AE5-BF5B-D59E-2C0F-0CB3990F8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"/>
            <a:ext cx="3162306" cy="10541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E7CB19-D07D-6744-15EF-45A216F1AE16}"/>
              </a:ext>
            </a:extLst>
          </p:cNvPr>
          <p:cNvSpPr txBox="1"/>
          <p:nvPr/>
        </p:nvSpPr>
        <p:spPr>
          <a:xfrm>
            <a:off x="508430" y="1212219"/>
            <a:ext cx="1160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100" dirty="0">
                <a:solidFill>
                  <a:srgbClr val="0B1E27"/>
                </a:solidFill>
                <a:latin typeface="Avenir LT Std 55 Roman" panose="020B0503020203020204" pitchFamily="34" charset="0"/>
              </a:rPr>
              <a:t>Annual Review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64933-B1F5-559A-1EC9-48CCE1362D83}"/>
              </a:ext>
            </a:extLst>
          </p:cNvPr>
          <p:cNvSpPr txBox="1"/>
          <p:nvPr/>
        </p:nvSpPr>
        <p:spPr>
          <a:xfrm>
            <a:off x="508430" y="2043216"/>
            <a:ext cx="10058400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LT Std 55 Roman" panose="020B0503020203020204" pitchFamily="34" charset="0"/>
              </a:rPr>
              <a:t>For smaller entities that have less than $2,000,000 in annual receipts (revenues).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LT Std 55 Roman" panose="020B0503020203020204" pitchFamily="34" charset="0"/>
              </a:rPr>
              <a:t>Free of charge – no cost to the entity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LT Std 55 Roman" panose="020B0503020203020204" pitchFamily="34" charset="0"/>
              </a:rPr>
              <a:t>Team reviews in order received.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LT Std 55 Roman" panose="020B0503020203020204" pitchFamily="34" charset="0"/>
              </a:rPr>
              <a:t>Annual financial report – can include comments.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LT Std 55 Roman" panose="020B0503020203020204" pitchFamily="34" charset="0"/>
              </a:rPr>
              <a:t>Website – has information on the review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LT Std 55 Roman" panose="020B0503020203020204" pitchFamily="34" charset="0"/>
                <a:hlinkClick r:id="rId4"/>
              </a:rPr>
              <a:t>https://www.nd.gov/auditor/forms</a:t>
            </a:r>
            <a:endParaRPr lang="en-US" dirty="0">
              <a:latin typeface="Avenir LT Std 55 Roman" panose="020B05030202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 LT Std 55 Roman" panose="020B05030202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 LT Std 55 Roman" panose="020B05030202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 LT Std 55 Roman" panose="020B0503020203020204" pitchFamily="34" charset="0"/>
            </a:endParaRPr>
          </a:p>
          <a:p>
            <a:pPr marL="28346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 LT Std 55 Roman" panose="020B0503020203020204" pitchFamily="34" charset="0"/>
            </a:endParaRPr>
          </a:p>
          <a:p>
            <a:pPr marL="28346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 LT Std 55 Roman" panose="020B0503020203020204" pitchFamily="34" charset="0"/>
            </a:endParaRPr>
          </a:p>
          <a:p>
            <a:pPr marL="28346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 LT Std 55 Roman" panose="020B0503020203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9C7068-055D-9E6D-2FDB-7C0C1E0CF621}"/>
                  </a:ext>
                </a:extLst>
              </p14:cNvPr>
              <p14:cNvContentPartPr/>
              <p14:nvPr/>
            </p14:nvContentPartPr>
            <p14:xfrm>
              <a:off x="-907080" y="96000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9C7068-055D-9E6D-2FDB-7C0C1E0CF6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16080" y="95100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E2E809B-E4F6-5368-3C54-1E1CD3E91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488" y="4775840"/>
            <a:ext cx="9449341" cy="18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8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F8F19-2694-068B-4077-0759C05F2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FCB6CD-353E-1AB6-6195-81DDA0EB9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/>
          <a:stretch/>
        </p:blipFill>
        <p:spPr>
          <a:xfrm>
            <a:off x="0" y="19050"/>
            <a:ext cx="12192000" cy="962025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4C03305-DEF1-3326-C059-3BCAA5950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"/>
            <a:ext cx="3162306" cy="10541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04CC1-17CE-F5D3-283E-7A2742493C11}"/>
              </a:ext>
            </a:extLst>
          </p:cNvPr>
          <p:cNvSpPr txBox="1"/>
          <p:nvPr/>
        </p:nvSpPr>
        <p:spPr>
          <a:xfrm>
            <a:off x="508430" y="1212219"/>
            <a:ext cx="1160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100" dirty="0">
                <a:solidFill>
                  <a:srgbClr val="0B1E27"/>
                </a:solidFill>
                <a:latin typeface="Avenir LT Std 55 Roman" panose="020B0503020203020204" pitchFamily="34" charset="0"/>
              </a:rPr>
              <a:t>Annual Review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02F2C-2AF7-4CF1-3CC8-132D066C12AF}"/>
              </a:ext>
            </a:extLst>
          </p:cNvPr>
          <p:cNvSpPr txBox="1"/>
          <p:nvPr/>
        </p:nvSpPr>
        <p:spPr>
          <a:xfrm>
            <a:off x="508430" y="2043216"/>
            <a:ext cx="1005840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 LT Std 55 Roman" panose="020B05030202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 LT Std 55 Roman" panose="020B05030202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 LT Std 55 Roman" panose="020B0503020203020204" pitchFamily="34" charset="0"/>
            </a:endParaRPr>
          </a:p>
          <a:p>
            <a:pPr marL="28346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 LT Std 55 Roman" panose="020B0503020203020204" pitchFamily="34" charset="0"/>
            </a:endParaRPr>
          </a:p>
          <a:p>
            <a:pPr marL="28346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 LT Std 55 Roman" panose="020B0503020203020204" pitchFamily="34" charset="0"/>
            </a:endParaRPr>
          </a:p>
          <a:p>
            <a:pPr marL="28346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 LT Std 55 Roman" panose="020B0503020203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0100AE4-8C3B-B050-4304-0E7FEACDDDF9}"/>
                  </a:ext>
                </a:extLst>
              </p14:cNvPr>
              <p14:cNvContentPartPr/>
              <p14:nvPr/>
            </p14:nvContentPartPr>
            <p14:xfrm>
              <a:off x="-907080" y="96000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0100AE4-8C3B-B050-4304-0E7FEACDDD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16080" y="95100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C46D757-CACF-9649-4D38-6F38E4C4B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2" y="2019103"/>
            <a:ext cx="12003175" cy="28197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929-1B23-6722-8953-E0A72F7957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59" y="5045774"/>
            <a:ext cx="12041280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7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3DAA2-37E9-85C9-7A14-02192B9B5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780FBF-5049-29BB-F0BF-4EFCCC617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/>
          <a:stretch/>
        </p:blipFill>
        <p:spPr>
          <a:xfrm>
            <a:off x="0" y="-1"/>
            <a:ext cx="12192000" cy="962025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F256569-6658-0823-7DE0-6E95281C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"/>
            <a:ext cx="3162306" cy="10541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FDF97-FCE4-3FC6-F3E5-47FE18EDF8C0}"/>
              </a:ext>
            </a:extLst>
          </p:cNvPr>
          <p:cNvSpPr txBox="1"/>
          <p:nvPr/>
        </p:nvSpPr>
        <p:spPr>
          <a:xfrm>
            <a:off x="444137" y="1223196"/>
            <a:ext cx="9795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100" dirty="0">
                <a:solidFill>
                  <a:srgbClr val="0B1E27"/>
                </a:solidFill>
                <a:latin typeface="Avenir LT Std 55 Roman" panose="020B0503020203020204" pitchFamily="34" charset="0"/>
              </a:rPr>
              <a:t>Annual Financial Review Queue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9B144-5661-CD1A-05C0-8604384D0958}"/>
              </a:ext>
            </a:extLst>
          </p:cNvPr>
          <p:cNvSpPr txBox="1"/>
          <p:nvPr/>
        </p:nvSpPr>
        <p:spPr>
          <a:xfrm>
            <a:off x="623342" y="2237390"/>
            <a:ext cx="4718413" cy="74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hlinkClick r:id="rId4"/>
              </a:rPr>
              <a:t>Annual Financial Review Queue | State Auditor's Office</a:t>
            </a:r>
            <a:endParaRPr lang="en-US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 LT Std 55 Roman" panose="020B05030202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D686B2-0EF3-0B4D-A73D-07F1069B9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270" y="2756597"/>
            <a:ext cx="9199661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47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766</Words>
  <Application>Microsoft Office PowerPoint</Application>
  <PresentationFormat>Widescreen</PresentationFormat>
  <Paragraphs>89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Avenir</vt:lpstr>
      <vt:lpstr>Avenir LT Std 55 Roman</vt:lpstr>
      <vt:lpstr>Avenir LT Std 65 Medium</vt:lpstr>
      <vt:lpstr>Avenir Next LT Pro</vt:lpstr>
      <vt:lpstr>Avenir Next LT Pro Demi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Caldwell, Shiri M.</dc:creator>
  <cp:lastModifiedBy>Scherr, Michael A.</cp:lastModifiedBy>
  <cp:revision>24</cp:revision>
  <dcterms:created xsi:type="dcterms:W3CDTF">2023-11-13T20:42:31Z</dcterms:created>
  <dcterms:modified xsi:type="dcterms:W3CDTF">2026-04-08T14:16:28Z</dcterms:modified>
</cp:coreProperties>
</file>